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30"/>
  </p:handoutMasterIdLst>
  <p:sldIdLst>
    <p:sldId id="322" r:id="rId3"/>
    <p:sldId id="259" r:id="rId5"/>
    <p:sldId id="294" r:id="rId6"/>
    <p:sldId id="321" r:id="rId7"/>
    <p:sldId id="296" r:id="rId8"/>
    <p:sldId id="330" r:id="rId9"/>
    <p:sldId id="333" r:id="rId10"/>
    <p:sldId id="350" r:id="rId11"/>
    <p:sldId id="352" r:id="rId12"/>
    <p:sldId id="354" r:id="rId13"/>
    <p:sldId id="328" r:id="rId14"/>
    <p:sldId id="334" r:id="rId15"/>
    <p:sldId id="335" r:id="rId16"/>
    <p:sldId id="336" r:id="rId17"/>
    <p:sldId id="339" r:id="rId18"/>
    <p:sldId id="338" r:id="rId19"/>
    <p:sldId id="340" r:id="rId20"/>
    <p:sldId id="341" r:id="rId21"/>
    <p:sldId id="343" r:id="rId22"/>
    <p:sldId id="344" r:id="rId23"/>
    <p:sldId id="345" r:id="rId24"/>
    <p:sldId id="346" r:id="rId25"/>
    <p:sldId id="347" r:id="rId26"/>
    <p:sldId id="348" r:id="rId27"/>
    <p:sldId id="351" r:id="rId28"/>
    <p:sldId id="297" r:id="rId29"/>
  </p:sldIdLst>
  <p:sldSz cx="12190095" cy="6859270"/>
  <p:notesSz cx="6858000" cy="9144000"/>
  <p:embeddedFontLst>
    <p:embeddedFont>
      <p:font typeface="Malgun Gothic" panose="020B0503020000020004" pitchFamily="50" charset="-127"/>
      <p:regular r:id="rId34"/>
    </p:embeddedFont>
    <p:embeddedFont>
      <p:font typeface="굴림체" panose="020B0609000101010101" pitchFamily="49" charset="-127"/>
      <p:regular r:id="rId35"/>
    </p:embeddedFont>
    <p:embeddedFont>
      <p:font typeface="Calibri" panose="020F0502020204030204" charset="0"/>
      <p:regular r:id="rId36"/>
      <p:bold r:id="rId37"/>
      <p:italic r:id="rId38"/>
      <p:boldItalic r:id="rId39"/>
    </p:embeddedFont>
    <p:embeddedFont>
      <p:font typeface="Calibri Light" panose="020F0302020204030204" charset="0"/>
      <p:regular r:id="rId40"/>
      <p:italic r:id="rId41"/>
    </p:embeddedFont>
  </p:embeddedFontLst>
  <p:defaultText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685D"/>
    <a:srgbClr val="252A85"/>
    <a:srgbClr val="1A76D4"/>
    <a:srgbClr val="7EB1DE"/>
    <a:srgbClr val="FBFBFB"/>
    <a:srgbClr val="0C0F14"/>
    <a:srgbClr val="C7CF21"/>
    <a:srgbClr val="81B02C"/>
    <a:srgbClr val="455E18"/>
    <a:srgbClr val="2A65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3" autoAdjust="0"/>
    <p:restoredTop sz="95369" autoAdjust="0"/>
  </p:normalViewPr>
  <p:slideViewPr>
    <p:cSldViewPr>
      <p:cViewPr>
        <p:scale>
          <a:sx n="75" d="100"/>
          <a:sy n="75" d="100"/>
        </p:scale>
        <p:origin x="1392" y="270"/>
      </p:cViewPr>
      <p:guideLst>
        <p:guide orient="horz" pos="2160"/>
        <p:guide pos="2886"/>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varScale="1">
        <p:scale>
          <a:sx n="88" d="100"/>
          <a:sy n="88" d="100"/>
        </p:scale>
        <p:origin x="382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fld>
            <a:endParaRPr lang="ko-KR"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endParaRPr lang="ko-KR" altLang="en-US"/>
          </a:p>
          <a:p>
            <a:pPr lvl="1"/>
            <a:r>
              <a:rPr lang="ko-KR" altLang="en-US"/>
              <a:t>둘째 수준</a:t>
            </a:r>
            <a:endParaRPr lang="ko-KR" altLang="en-US"/>
          </a:p>
          <a:p>
            <a:pPr lvl="2"/>
            <a:r>
              <a:rPr lang="ko-KR" altLang="en-US"/>
              <a:t>셋째 수준</a:t>
            </a:r>
            <a:endParaRPr lang="ko-KR" altLang="en-US"/>
          </a:p>
          <a:p>
            <a:pPr lvl="3"/>
            <a:r>
              <a:rPr lang="ko-KR" altLang="en-US"/>
              <a:t>넷째 수준</a:t>
            </a:r>
            <a:endParaRPr lang="ko-KR" altLang="en-US"/>
          </a:p>
          <a:p>
            <a:pPr lvl="4"/>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fld>
            <a:endParaRPr lang="ko-KR" altLang="en-US"/>
          </a:p>
        </p:txBody>
      </p:sp>
    </p:spTree>
  </p:cSld>
  <p:clrMap bg1="lt1" tx1="dk1" bg2="lt2" tx2="dk2" accent1="accent1" accent2="accent2" accent3="accent3" accent4="accent4" accent5="accent5" accent6="accent6" hlink="hlink" folHlink="folHlink"/>
  <p:notesStyle>
    <a:lvl1pPr marL="0" algn="l" defTabSz="995680" rtl="0" eaLnBrk="1" latinLnBrk="1" hangingPunct="1">
      <a:defRPr sz="1300" kern="1200">
        <a:solidFill>
          <a:schemeClr val="tx1"/>
        </a:solidFill>
        <a:latin typeface="+mn-lt"/>
        <a:ea typeface="+mn-ea"/>
        <a:cs typeface="+mn-cs"/>
      </a:defRPr>
    </a:lvl1pPr>
    <a:lvl2pPr marL="497840" algn="l" defTabSz="995680" rtl="0" eaLnBrk="1" latinLnBrk="1" hangingPunct="1">
      <a:defRPr sz="1300" kern="1200">
        <a:solidFill>
          <a:schemeClr val="tx1"/>
        </a:solidFill>
        <a:latin typeface="+mn-lt"/>
        <a:ea typeface="+mn-ea"/>
        <a:cs typeface="+mn-cs"/>
      </a:defRPr>
    </a:lvl2pPr>
    <a:lvl3pPr marL="995680" algn="l" defTabSz="995680" rtl="0" eaLnBrk="1" latinLnBrk="1" hangingPunct="1">
      <a:defRPr sz="1300" kern="1200">
        <a:solidFill>
          <a:schemeClr val="tx1"/>
        </a:solidFill>
        <a:latin typeface="+mn-lt"/>
        <a:ea typeface="+mn-ea"/>
        <a:cs typeface="+mn-cs"/>
      </a:defRPr>
    </a:lvl3pPr>
    <a:lvl4pPr marL="1493520" algn="l" defTabSz="995680" rtl="0" eaLnBrk="1" latinLnBrk="1" hangingPunct="1">
      <a:defRPr sz="1300" kern="1200">
        <a:solidFill>
          <a:schemeClr val="tx1"/>
        </a:solidFill>
        <a:latin typeface="+mn-lt"/>
        <a:ea typeface="+mn-ea"/>
        <a:cs typeface="+mn-cs"/>
      </a:defRPr>
    </a:lvl4pPr>
    <a:lvl5pPr marL="1991360" algn="l" defTabSz="995680" rtl="0" eaLnBrk="1" latinLnBrk="1" hangingPunct="1">
      <a:defRPr sz="1300" kern="1200">
        <a:solidFill>
          <a:schemeClr val="tx1"/>
        </a:solidFill>
        <a:latin typeface="+mn-lt"/>
        <a:ea typeface="+mn-ea"/>
        <a:cs typeface="+mn-cs"/>
      </a:defRPr>
    </a:lvl5pPr>
    <a:lvl6pPr marL="2489200" algn="l" defTabSz="995680" rtl="0" eaLnBrk="1" latinLnBrk="1" hangingPunct="1">
      <a:defRPr sz="1300" kern="1200">
        <a:solidFill>
          <a:schemeClr val="tx1"/>
        </a:solidFill>
        <a:latin typeface="+mn-lt"/>
        <a:ea typeface="+mn-ea"/>
        <a:cs typeface="+mn-cs"/>
      </a:defRPr>
    </a:lvl6pPr>
    <a:lvl7pPr marL="2987040" algn="l" defTabSz="995680" rtl="0" eaLnBrk="1" latinLnBrk="1" hangingPunct="1">
      <a:defRPr sz="1300" kern="1200">
        <a:solidFill>
          <a:schemeClr val="tx1"/>
        </a:solidFill>
        <a:latin typeface="+mn-lt"/>
        <a:ea typeface="+mn-ea"/>
        <a:cs typeface="+mn-cs"/>
      </a:defRPr>
    </a:lvl7pPr>
    <a:lvl8pPr marL="3484880" algn="l" defTabSz="995680" rtl="0" eaLnBrk="1" latinLnBrk="1" hangingPunct="1">
      <a:defRPr sz="1300" kern="1200">
        <a:solidFill>
          <a:schemeClr val="tx1"/>
        </a:solidFill>
        <a:latin typeface="+mn-lt"/>
        <a:ea typeface="+mn-ea"/>
        <a:cs typeface="+mn-cs"/>
      </a:defRPr>
    </a:lvl8pPr>
    <a:lvl9pPr marL="3982720" algn="l" defTabSz="99568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g35ed75ccf_0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g35ed75ccf_05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fld>
            <a:endParaRPr lang="ko-KR" altLang="en-US"/>
          </a:p>
        </p:txBody>
      </p:sp>
      <p:sp>
        <p:nvSpPr>
          <p:cNvPr id="14" name="부제목 2"/>
          <p:cNvSpPr>
            <a:spLocks noGrp="1"/>
          </p:cNvSpPr>
          <p:nvPr>
            <p:ph type="subTitle" idx="1"/>
          </p:nvPr>
        </p:nvSpPr>
        <p:spPr>
          <a:xfrm>
            <a:off x="5471910" y="5162813"/>
            <a:ext cx="4727752" cy="571237"/>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1200" kern="1200" baseline="0" dirty="0">
                <a:solidFill>
                  <a:srgbClr val="8B685D"/>
                </a:solidFill>
                <a:effectLst/>
                <a:latin typeface="+mj-lt"/>
                <a:ea typeface="Malgun Gothic" panose="020B0503020000020004" pitchFamily="50" charset="-127"/>
                <a:cs typeface="+mj-cs"/>
              </a:defRPr>
            </a:lvl1pPr>
            <a:lvl2pPr marL="497840" indent="0" algn="ctr">
              <a:buNone/>
              <a:defRPr>
                <a:solidFill>
                  <a:schemeClr val="tx1">
                    <a:tint val="75000"/>
                  </a:schemeClr>
                </a:solidFill>
              </a:defRPr>
            </a:lvl2pPr>
            <a:lvl3pPr marL="995680" indent="0" algn="ctr">
              <a:buNone/>
              <a:defRPr>
                <a:solidFill>
                  <a:schemeClr val="tx1">
                    <a:tint val="75000"/>
                  </a:schemeClr>
                </a:solidFill>
              </a:defRPr>
            </a:lvl3pPr>
            <a:lvl4pPr marL="1493520" indent="0" algn="ctr">
              <a:buNone/>
              <a:defRPr>
                <a:solidFill>
                  <a:schemeClr val="tx1">
                    <a:tint val="75000"/>
                  </a:schemeClr>
                </a:solidFill>
              </a:defRPr>
            </a:lvl4pPr>
            <a:lvl5pPr marL="1991360" indent="0" algn="ctr">
              <a:buNone/>
              <a:defRPr>
                <a:solidFill>
                  <a:schemeClr val="tx1">
                    <a:tint val="75000"/>
                  </a:schemeClr>
                </a:solidFill>
              </a:defRPr>
            </a:lvl5pPr>
            <a:lvl6pPr marL="2489200" indent="0" algn="ctr">
              <a:buNone/>
              <a:defRPr>
                <a:solidFill>
                  <a:schemeClr val="tx1">
                    <a:tint val="75000"/>
                  </a:schemeClr>
                </a:solidFill>
              </a:defRPr>
            </a:lvl6pPr>
            <a:lvl7pPr marL="2987040" indent="0" algn="ctr">
              <a:buNone/>
              <a:defRPr>
                <a:solidFill>
                  <a:schemeClr val="tx1">
                    <a:tint val="75000"/>
                  </a:schemeClr>
                </a:solidFill>
              </a:defRPr>
            </a:lvl7pPr>
            <a:lvl8pPr marL="3484880" indent="0" algn="ctr">
              <a:buNone/>
              <a:defRPr>
                <a:solidFill>
                  <a:schemeClr val="tx1">
                    <a:tint val="75000"/>
                  </a:schemeClr>
                </a:solidFill>
              </a:defRPr>
            </a:lvl8pPr>
            <a:lvl9pPr marL="3982720"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447133" y="3188658"/>
            <a:ext cx="6743271" cy="2113344"/>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5800" kern="1200" baseline="0" dirty="0">
                <a:solidFill>
                  <a:schemeClr val="bg1"/>
                </a:solidFill>
                <a:effectLst/>
                <a:latin typeface="+mj-lt"/>
                <a:ea typeface="Malgun Gothic" panose="020B0503020000020004" pitchFamily="50" charset="-127"/>
                <a:cs typeface="+mj-cs"/>
              </a:defRPr>
            </a:lvl1pPr>
          </a:lstStyle>
          <a:p>
            <a:r>
              <a:rPr lang="ko-KR" altLang="en-US" dirty="0"/>
              <a:t>제목을</a:t>
            </a:r>
            <a:r>
              <a:rPr lang="en-US" altLang="ko-KR" dirty="0"/>
              <a:t> </a:t>
            </a:r>
            <a:r>
              <a:rPr lang="ko-KR" altLang="en-US" dirty="0"/>
              <a:t>입력하시오</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bg1"/>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hasCustomPrompt="1"/>
          </p:nvPr>
        </p:nvSpPr>
        <p:spPr>
          <a:xfrm>
            <a:off x="609520" y="189434"/>
            <a:ext cx="10971373"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8B685D"/>
                </a:solidFill>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fld>
            <a:endParaRPr lang="ko-KR" altLang="en-US"/>
          </a:p>
        </p:txBody>
      </p:sp>
      <p:sp>
        <p:nvSpPr>
          <p:cNvPr id="15" name="제목 1"/>
          <p:cNvSpPr>
            <a:spLocks noGrp="1"/>
          </p:cNvSpPr>
          <p:nvPr>
            <p:ph type="title" hasCustomPrompt="1"/>
          </p:nvPr>
        </p:nvSpPr>
        <p:spPr>
          <a:xfrm>
            <a:off x="609521" y="189434"/>
            <a:ext cx="10971372"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chemeClr val="bg1"/>
                </a:solidFill>
                <a:effectLst/>
                <a:latin typeface="+mj-lt"/>
                <a:ea typeface="Malgun Gothic" panose="020B0503020000020004" pitchFamily="50" charset="-127"/>
                <a:cs typeface="+mj-cs"/>
              </a:defRPr>
            </a:lvl1pPr>
          </a:lstStyle>
          <a:p>
            <a:r>
              <a:rPr lang="ko-KR" altLang="en-US" dirty="0"/>
              <a:t>마스터 제목 스타일 편집</a:t>
            </a:r>
            <a:endParaRPr lang="ko-KR" altLang="en-US" dirty="0"/>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85000"/>
                    <a:lumOff val="1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fld>
            <a:endParaRPr lang="ko-KR" altLang="en-US"/>
          </a:p>
        </p:txBody>
      </p:sp>
      <p:sp>
        <p:nvSpPr>
          <p:cNvPr id="8" name="제목 1"/>
          <p:cNvSpPr>
            <a:spLocks noGrp="1"/>
          </p:cNvSpPr>
          <p:nvPr>
            <p:ph type="ctrTitle"/>
          </p:nvPr>
        </p:nvSpPr>
        <p:spPr>
          <a:xfrm>
            <a:off x="3070870" y="4149874"/>
            <a:ext cx="8208912" cy="1224136"/>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anose="020B0609000101010101" pitchFamily="49" charset="-127"/>
              <a:buNone/>
              <a:defRPr lang="ko-KR" altLang="en-US" sz="7200" kern="1200" baseline="0" dirty="0">
                <a:solidFill>
                  <a:schemeClr val="bg1"/>
                </a:solidFill>
                <a:effectLst/>
                <a:latin typeface="+mj-lt"/>
                <a:ea typeface="Malgun Gothic" panose="020B0503020000020004" pitchFamily="50" charset="-127"/>
                <a:cs typeface="+mj-cs"/>
              </a:defRPr>
            </a:lvl1pPr>
          </a:lstStyle>
          <a:p>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8032" y="1290872"/>
            <a:ext cx="12206092" cy="1143412"/>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 name="Google Shape;31;p7"/>
          <p:cNvSpPr txBox="1">
            <a:spLocks noGrp="1"/>
          </p:cNvSpPr>
          <p:nvPr>
            <p:ph type="body" idx="1"/>
          </p:nvPr>
        </p:nvSpPr>
        <p:spPr>
          <a:xfrm>
            <a:off x="609505" y="2010939"/>
            <a:ext cx="3508652" cy="4558044"/>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7765" lvl="3" indent="-423545" rtl="0">
              <a:spcBef>
                <a:spcPts val="0"/>
              </a:spcBef>
              <a:spcAft>
                <a:spcPts val="0"/>
              </a:spcAft>
              <a:buSzPts val="1400"/>
              <a:buChar char="●"/>
              <a:defRPr sz="1865"/>
            </a:lvl4pPr>
            <a:lvl5pPr marL="3047365" lvl="4" indent="-423545" rtl="0">
              <a:spcBef>
                <a:spcPts val="0"/>
              </a:spcBef>
              <a:spcAft>
                <a:spcPts val="0"/>
              </a:spcAft>
              <a:buSzPts val="1400"/>
              <a:buChar char="○"/>
              <a:defRPr sz="1865"/>
            </a:lvl5pPr>
            <a:lvl6pPr marL="3656965" lvl="5" indent="-423545" rtl="0">
              <a:spcBef>
                <a:spcPts val="0"/>
              </a:spcBef>
              <a:spcAft>
                <a:spcPts val="0"/>
              </a:spcAft>
              <a:buSzPts val="1400"/>
              <a:buChar char="■"/>
              <a:defRPr sz="1865"/>
            </a:lvl6pPr>
            <a:lvl7pPr marL="4266565" lvl="6" indent="-423545" rtl="0">
              <a:spcBef>
                <a:spcPts val="0"/>
              </a:spcBef>
              <a:spcAft>
                <a:spcPts val="0"/>
              </a:spcAft>
              <a:buSzPts val="1400"/>
              <a:buChar char="●"/>
              <a:defRPr sz="1865"/>
            </a:lvl7pPr>
            <a:lvl8pPr marL="4876165" lvl="7" indent="-423545" rtl="0">
              <a:spcBef>
                <a:spcPts val="0"/>
              </a:spcBef>
              <a:spcAft>
                <a:spcPts val="0"/>
              </a:spcAft>
              <a:buSzPts val="1400"/>
              <a:buChar char="○"/>
              <a:defRPr sz="1865"/>
            </a:lvl8pPr>
            <a:lvl9pPr marL="5485765" lvl="8" indent="-423545" rtl="0">
              <a:spcBef>
                <a:spcPts val="0"/>
              </a:spcBef>
              <a:spcAft>
                <a:spcPts val="0"/>
              </a:spcAft>
              <a:buSzPts val="1400"/>
              <a:buChar char="■"/>
              <a:defRPr sz="1865"/>
            </a:lvl9pPr>
          </a:lstStyle>
          <a:p/>
        </p:txBody>
      </p:sp>
      <p:sp>
        <p:nvSpPr>
          <p:cNvPr id="32" name="Google Shape;32;p7"/>
          <p:cNvSpPr txBox="1">
            <a:spLocks noGrp="1"/>
          </p:cNvSpPr>
          <p:nvPr>
            <p:ph type="body" idx="2"/>
          </p:nvPr>
        </p:nvSpPr>
        <p:spPr>
          <a:xfrm>
            <a:off x="4297947" y="2010939"/>
            <a:ext cx="3508652" cy="4558044"/>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7765" lvl="3" indent="-423545" rtl="0">
              <a:spcBef>
                <a:spcPts val="0"/>
              </a:spcBef>
              <a:spcAft>
                <a:spcPts val="0"/>
              </a:spcAft>
              <a:buSzPts val="1400"/>
              <a:buChar char="●"/>
              <a:defRPr sz="1865"/>
            </a:lvl4pPr>
            <a:lvl5pPr marL="3047365" lvl="4" indent="-423545" rtl="0">
              <a:spcBef>
                <a:spcPts val="0"/>
              </a:spcBef>
              <a:spcAft>
                <a:spcPts val="0"/>
              </a:spcAft>
              <a:buSzPts val="1400"/>
              <a:buChar char="○"/>
              <a:defRPr sz="1865"/>
            </a:lvl5pPr>
            <a:lvl6pPr marL="3656965" lvl="5" indent="-423545" rtl="0">
              <a:spcBef>
                <a:spcPts val="0"/>
              </a:spcBef>
              <a:spcAft>
                <a:spcPts val="0"/>
              </a:spcAft>
              <a:buSzPts val="1400"/>
              <a:buChar char="■"/>
              <a:defRPr sz="1865"/>
            </a:lvl6pPr>
            <a:lvl7pPr marL="4266565" lvl="6" indent="-423545" rtl="0">
              <a:spcBef>
                <a:spcPts val="0"/>
              </a:spcBef>
              <a:spcAft>
                <a:spcPts val="0"/>
              </a:spcAft>
              <a:buSzPts val="1400"/>
              <a:buChar char="●"/>
              <a:defRPr sz="1865"/>
            </a:lvl7pPr>
            <a:lvl8pPr marL="4876165" lvl="7" indent="-423545" rtl="0">
              <a:spcBef>
                <a:spcPts val="0"/>
              </a:spcBef>
              <a:spcAft>
                <a:spcPts val="0"/>
              </a:spcAft>
              <a:buSzPts val="1400"/>
              <a:buChar char="○"/>
              <a:defRPr sz="1865"/>
            </a:lvl8pPr>
            <a:lvl9pPr marL="5485765" lvl="8" indent="-423545" rtl="0">
              <a:spcBef>
                <a:spcPts val="0"/>
              </a:spcBef>
              <a:spcAft>
                <a:spcPts val="0"/>
              </a:spcAft>
              <a:buSzPts val="1400"/>
              <a:buChar char="■"/>
              <a:defRPr sz="1865"/>
            </a:lvl9pPr>
          </a:lstStyle>
          <a:p/>
        </p:txBody>
      </p:sp>
      <p:sp>
        <p:nvSpPr>
          <p:cNvPr id="33" name="Google Shape;33;p7"/>
          <p:cNvSpPr txBox="1">
            <a:spLocks noGrp="1"/>
          </p:cNvSpPr>
          <p:nvPr>
            <p:ph type="body" idx="3"/>
          </p:nvPr>
        </p:nvSpPr>
        <p:spPr>
          <a:xfrm>
            <a:off x="7986388" y="2010939"/>
            <a:ext cx="3508652" cy="4558044"/>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7765" lvl="3" indent="-423545" rtl="0">
              <a:spcBef>
                <a:spcPts val="0"/>
              </a:spcBef>
              <a:spcAft>
                <a:spcPts val="0"/>
              </a:spcAft>
              <a:buSzPts val="1400"/>
              <a:buChar char="●"/>
              <a:defRPr sz="1865"/>
            </a:lvl4pPr>
            <a:lvl5pPr marL="3047365" lvl="4" indent="-423545" rtl="0">
              <a:spcBef>
                <a:spcPts val="0"/>
              </a:spcBef>
              <a:spcAft>
                <a:spcPts val="0"/>
              </a:spcAft>
              <a:buSzPts val="1400"/>
              <a:buChar char="○"/>
              <a:defRPr sz="1865"/>
            </a:lvl5pPr>
            <a:lvl6pPr marL="3656965" lvl="5" indent="-423545" rtl="0">
              <a:spcBef>
                <a:spcPts val="0"/>
              </a:spcBef>
              <a:spcAft>
                <a:spcPts val="0"/>
              </a:spcAft>
              <a:buSzPts val="1400"/>
              <a:buChar char="■"/>
              <a:defRPr sz="1865"/>
            </a:lvl6pPr>
            <a:lvl7pPr marL="4266565" lvl="6" indent="-423545" rtl="0">
              <a:spcBef>
                <a:spcPts val="0"/>
              </a:spcBef>
              <a:spcAft>
                <a:spcPts val="0"/>
              </a:spcAft>
              <a:buSzPts val="1400"/>
              <a:buChar char="●"/>
              <a:defRPr sz="1865"/>
            </a:lvl7pPr>
            <a:lvl8pPr marL="4876165" lvl="7" indent="-423545" rtl="0">
              <a:spcBef>
                <a:spcPts val="0"/>
              </a:spcBef>
              <a:spcAft>
                <a:spcPts val="0"/>
              </a:spcAft>
              <a:buSzPts val="1400"/>
              <a:buChar char="○"/>
              <a:defRPr sz="1865"/>
            </a:lvl8pPr>
            <a:lvl9pPr marL="5485765" lvl="8" indent="-423545" rtl="0">
              <a:spcBef>
                <a:spcPts val="0"/>
              </a:spcBef>
              <a:spcAft>
                <a:spcPts val="0"/>
              </a:spcAft>
              <a:buSzPts val="1400"/>
              <a:buChar char="■"/>
              <a:defRPr sz="1865"/>
            </a:lvl9pPr>
          </a:lstStyle>
          <a:p/>
        </p:txBody>
      </p:sp>
      <p:sp>
        <p:nvSpPr>
          <p:cNvPr id="34" name="Google Shape;34;p7"/>
          <p:cNvSpPr txBox="1">
            <a:spLocks noGrp="1"/>
          </p:cNvSpPr>
          <p:nvPr>
            <p:ph type="sldNum" idx="12"/>
          </p:nvPr>
        </p:nvSpPr>
        <p:spPr>
          <a:xfrm>
            <a:off x="5729305" y="6445160"/>
            <a:ext cx="731486" cy="41407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8032" y="1290872"/>
            <a:ext cx="12206092" cy="1143412"/>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2" name="Google Shape;22;p5"/>
          <p:cNvSpPr txBox="1">
            <a:spLocks noGrp="1"/>
          </p:cNvSpPr>
          <p:nvPr>
            <p:ph type="body" idx="1"/>
          </p:nvPr>
        </p:nvSpPr>
        <p:spPr>
          <a:xfrm>
            <a:off x="609505" y="2084919"/>
            <a:ext cx="10971086" cy="3338218"/>
          </a:xfrm>
          <a:prstGeom prst="rect">
            <a:avLst/>
          </a:prstGeom>
        </p:spPr>
        <p:txBody>
          <a:bodyPr spcFirstLastPara="1" wrap="square" lIns="91425" tIns="91425" rIns="91425" bIns="91425" anchor="t" anchorCtr="0">
            <a:noAutofit/>
          </a:bodyPr>
          <a:lstStyle>
            <a:lvl1pPr marL="609600" lvl="0" indent="-474345">
              <a:spcBef>
                <a:spcPts val="800"/>
              </a:spcBef>
              <a:spcAft>
                <a:spcPts val="0"/>
              </a:spcAft>
              <a:buSzPts val="2000"/>
              <a:buChar char="✘"/>
              <a:defRPr/>
            </a:lvl1pPr>
            <a:lvl2pPr marL="1219200" lvl="1" indent="-474345">
              <a:spcBef>
                <a:spcPts val="0"/>
              </a:spcBef>
              <a:spcAft>
                <a:spcPts val="0"/>
              </a:spcAft>
              <a:buSzPts val="2000"/>
              <a:buChar char="○"/>
              <a:defRPr/>
            </a:lvl2pPr>
            <a:lvl3pPr marL="1828800" lvl="2" indent="-474345">
              <a:spcBef>
                <a:spcPts val="0"/>
              </a:spcBef>
              <a:spcAft>
                <a:spcPts val="0"/>
              </a:spcAft>
              <a:buSzPts val="2000"/>
              <a:buChar char="■"/>
              <a:defRPr/>
            </a:lvl3pPr>
            <a:lvl4pPr marL="2437765" lvl="3" indent="-474345">
              <a:spcBef>
                <a:spcPts val="0"/>
              </a:spcBef>
              <a:spcAft>
                <a:spcPts val="0"/>
              </a:spcAft>
              <a:buSzPts val="2000"/>
              <a:buChar char="●"/>
              <a:defRPr/>
            </a:lvl4pPr>
            <a:lvl5pPr marL="3047365" lvl="4" indent="-474345">
              <a:spcBef>
                <a:spcPts val="0"/>
              </a:spcBef>
              <a:spcAft>
                <a:spcPts val="0"/>
              </a:spcAft>
              <a:buSzPts val="2000"/>
              <a:buChar char="○"/>
              <a:defRPr/>
            </a:lvl5pPr>
            <a:lvl6pPr marL="3656965" lvl="5" indent="-474345">
              <a:spcBef>
                <a:spcPts val="0"/>
              </a:spcBef>
              <a:spcAft>
                <a:spcPts val="0"/>
              </a:spcAft>
              <a:buSzPts val="2000"/>
              <a:buChar char="■"/>
              <a:defRPr/>
            </a:lvl6pPr>
            <a:lvl7pPr marL="4266565" lvl="6" indent="-474345">
              <a:spcBef>
                <a:spcPts val="0"/>
              </a:spcBef>
              <a:spcAft>
                <a:spcPts val="0"/>
              </a:spcAft>
              <a:buSzPts val="2000"/>
              <a:buChar char="●"/>
              <a:defRPr/>
            </a:lvl7pPr>
            <a:lvl8pPr marL="4876165" lvl="7" indent="-474345">
              <a:spcBef>
                <a:spcPts val="0"/>
              </a:spcBef>
              <a:spcAft>
                <a:spcPts val="0"/>
              </a:spcAft>
              <a:buSzPts val="2000"/>
              <a:buChar char="○"/>
              <a:defRPr/>
            </a:lvl8pPr>
            <a:lvl9pPr marL="5485765" lvl="8" indent="-474345">
              <a:spcBef>
                <a:spcPts val="0"/>
              </a:spcBef>
              <a:spcAft>
                <a:spcPts val="0"/>
              </a:spcAft>
              <a:buSzPts val="2000"/>
              <a:buChar char="■"/>
              <a:defRPr/>
            </a:lvl9pPr>
          </a:lstStyle>
          <a:p/>
        </p:txBody>
      </p:sp>
      <p:sp>
        <p:nvSpPr>
          <p:cNvPr id="23" name="Google Shape;23;p5"/>
          <p:cNvSpPr txBox="1">
            <a:spLocks noGrp="1"/>
          </p:cNvSpPr>
          <p:nvPr>
            <p:ph type="sldNum" idx="12"/>
          </p:nvPr>
        </p:nvSpPr>
        <p:spPr>
          <a:xfrm>
            <a:off x="5729305" y="6445160"/>
            <a:ext cx="731486" cy="414077"/>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endParaRPr lang="ko-KR" altLang="en-US" dirty="0"/>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95680" rtl="0" eaLnBrk="1" latinLnBrk="1" hangingPunct="1">
        <a:spcBef>
          <a:spcPct val="0"/>
        </a:spcBef>
        <a:buNone/>
        <a:defRPr lang="ko-KR" altLang="en-US" sz="3800" kern="1200">
          <a:solidFill>
            <a:sysClr val="windowText" lastClr="000000"/>
          </a:solidFill>
          <a:latin typeface="Malgun Gothic" panose="020B0503020000020004" pitchFamily="50" charset="-127"/>
          <a:ea typeface="Malgun Gothic" panose="020B0503020000020004" pitchFamily="50" charset="-127"/>
          <a:cs typeface="+mj-cs"/>
        </a:defRPr>
      </a:lvl1pPr>
    </p:titleStyle>
    <p:bodyStyle>
      <a:lvl1pPr marL="373380" indent="-373380" algn="l" defTabSz="995680" rtl="0" eaLnBrk="1" latinLnBrk="1" hangingPunct="1">
        <a:spcBef>
          <a:spcPct val="20000"/>
        </a:spcBef>
        <a:buFont typeface="Arial" panose="020B0604020202020204" pitchFamily="34" charset="0"/>
        <a:buChar char="•"/>
        <a:defRPr lang="ko-KR" altLang="en-US" sz="2700" kern="1200" smtClean="0">
          <a:solidFill>
            <a:schemeClr val="tx1"/>
          </a:solidFill>
          <a:latin typeface="Malgun Gothic" panose="020B0503020000020004" pitchFamily="50" charset="-127"/>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Char char="»"/>
        <a:defRPr lang="ko-KR" altLang="en-US" sz="2000" kern="1200">
          <a:solidFill>
            <a:schemeClr val="tx1"/>
          </a:solidFill>
          <a:latin typeface="Malgun Gothic" panose="020B0503020000020004" pitchFamily="50" charset="-127"/>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471795" y="5162550"/>
            <a:ext cx="6266815" cy="669925"/>
          </a:xfrm>
        </p:spPr>
        <p:txBody>
          <a:bodyPr/>
          <a:lstStyle/>
          <a:p>
            <a:r>
              <a:rPr lang="en-US" altLang="ko-KR"/>
              <a:t>Kho tàng sách của thế giới được xem là một nguồn kiến thức quý giá vì thế chúng ta cần nâng niu từng cuốn sách để mọi người có thể trải nhiệm những kiến thức ấy. Cửa hàng Hương Nhi được     thành lập nhờ ý tưởng cung cấp kiến thức đến mọi người. </a:t>
            </a:r>
            <a:endParaRPr lang="en-US" altLang="ko-KR"/>
          </a:p>
        </p:txBody>
      </p:sp>
      <p:sp>
        <p:nvSpPr>
          <p:cNvPr id="7" name="제목 6"/>
          <p:cNvSpPr>
            <a:spLocks noGrp="1"/>
          </p:cNvSpPr>
          <p:nvPr>
            <p:ph type="ctrTitle"/>
          </p:nvPr>
        </p:nvSpPr>
        <p:spPr>
          <a:xfrm>
            <a:off x="5447030" y="3188970"/>
            <a:ext cx="6743065" cy="1720850"/>
          </a:xfrm>
        </p:spPr>
        <p:txBody>
          <a:bodyPr>
            <a:scene3d>
              <a:camera prst="orthographicFront"/>
              <a:lightRig rig="threePt" dir="t"/>
            </a:scene3d>
          </a:bodyPr>
          <a:lstStyle/>
          <a:p>
            <a:pPr algn="just"/>
            <a:r>
              <a:rPr lang="en-US" altLang="ko-KR">
                <a:ln w="22225">
                  <a:solidFill>
                    <a:schemeClr val="accent2"/>
                  </a:solidFill>
                  <a:prstDash val="solid"/>
                </a:ln>
                <a:solidFill>
                  <a:schemeClr val="accent2">
                    <a:lumMod val="40000"/>
                    <a:lumOff val="60000"/>
                  </a:schemeClr>
                </a:solidFill>
                <a:effectLst/>
              </a:rPr>
              <a:t>HươngNhi</a:t>
            </a:r>
            <a:br>
              <a:rPr lang="en-US" altLang="ko-KR">
                <a:ln w="22225">
                  <a:solidFill>
                    <a:schemeClr val="accent2"/>
                  </a:solidFill>
                  <a:prstDash val="solid"/>
                </a:ln>
                <a:solidFill>
                  <a:schemeClr val="accent2">
                    <a:lumMod val="40000"/>
                    <a:lumOff val="60000"/>
                  </a:schemeClr>
                </a:solidFill>
                <a:effectLst/>
              </a:rPr>
            </a:br>
            <a:r>
              <a:rPr lang="en-US" altLang="ko-KR">
                <a:ln w="22225">
                  <a:solidFill>
                    <a:schemeClr val="accent2"/>
                  </a:solidFill>
                  <a:prstDash val="solid"/>
                </a:ln>
                <a:solidFill>
                  <a:schemeClr val="accent2">
                    <a:lumMod val="40000"/>
                    <a:lumOff val="60000"/>
                  </a:schemeClr>
                </a:solidFill>
                <a:effectLst/>
              </a:rPr>
              <a:t>	     Bookstore</a:t>
            </a:r>
            <a:endParaRPr lang="en-US" altLang="ko-KR">
              <a:ln w="22225">
                <a:solidFill>
                  <a:schemeClr val="accent2"/>
                </a:solidFill>
                <a:prstDash val="solid"/>
              </a:ln>
              <a:solidFill>
                <a:schemeClr val="accent2">
                  <a:lumMod val="40000"/>
                  <a:lumOff val="60000"/>
                </a:schemeClr>
              </a:solidFill>
              <a:effectLst/>
            </a:endParaRPr>
          </a:p>
        </p:txBody>
      </p:sp>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Xây dựng kết hoạch dự án</a:t>
            </a:r>
            <a:endParaRPr lang="en-US" altLang="ko-KR" dirty="0"/>
          </a:p>
        </p:txBody>
      </p:sp>
      <p:sp>
        <p:nvSpPr>
          <p:cNvPr id="100" name="Text Box 99"/>
          <p:cNvSpPr txBox="1"/>
          <p:nvPr/>
        </p:nvSpPr>
        <p:spPr>
          <a:xfrm>
            <a:off x="5087094" y="909637"/>
            <a:ext cx="6016198" cy="646331"/>
          </a:xfrm>
          <a:prstGeom prst="rect">
            <a:avLst/>
          </a:prstGeom>
          <a:noFill/>
          <a:ln w="9525">
            <a:noFill/>
          </a:ln>
        </p:spPr>
        <p:txBody>
          <a:bodyPr wrap="square">
            <a:spAutoFit/>
          </a:bodyPr>
          <a:lstStyle/>
          <a:p>
            <a:r>
              <a:rPr lang="en-US" sz="1800" b="1" i="1" u="sng">
                <a:solidFill>
                  <a:schemeClr val="bg1"/>
                </a:solidFill>
                <a:latin typeface="Times New Roman" panose="02020603050405020304" charset="0"/>
              </a:rPr>
              <a:t>Bảng quản lý các rủi ro đơn giản trong quá trình thực hiện:</a:t>
            </a:r>
            <a:endParaRPr lang="en-US" sz="1800" b="1" i="1" u="sng">
              <a:solidFill>
                <a:schemeClr val="bg1"/>
              </a:solidFill>
              <a:latin typeface="Times New Roman" panose="02020603050405020304" charset="0"/>
            </a:endParaRPr>
          </a:p>
          <a:p>
            <a:pPr indent="0"/>
            <a:endParaRPr lang="en-US" sz="1800" b="1" i="1" u="sng">
              <a:solidFill>
                <a:schemeClr val="bg1"/>
              </a:solidFill>
            </a:endParaRPr>
          </a:p>
        </p:txBody>
      </p:sp>
      <p:graphicFrame>
        <p:nvGraphicFramePr>
          <p:cNvPr id="4" name="Content Placeholder 3"/>
          <p:cNvGraphicFramePr>
            <a:graphicFrameLocks noGrp="1"/>
          </p:cNvGraphicFramePr>
          <p:nvPr>
            <p:ph idx="1"/>
          </p:nvPr>
        </p:nvGraphicFramePr>
        <p:xfrm>
          <a:off x="307339" y="1485578"/>
          <a:ext cx="11431905" cy="4693285"/>
        </p:xfrm>
        <a:graphic>
          <a:graphicData uri="http://schemas.openxmlformats.org/drawingml/2006/table">
            <a:tbl>
              <a:tblPr firstRow="1" bandRow="1">
                <a:tableStyleId>{5940675A-B579-460E-94D1-54222C63F5DA}</a:tableStyleId>
              </a:tblPr>
              <a:tblGrid>
                <a:gridCol w="2129155"/>
                <a:gridCol w="1837055"/>
                <a:gridCol w="1822450"/>
                <a:gridCol w="1826895"/>
                <a:gridCol w="1826895"/>
                <a:gridCol w="1989455"/>
              </a:tblGrid>
              <a:tr h="1585595">
                <a:tc rowSpan="2">
                  <a:txBody>
                    <a:bodyPr/>
                    <a:lstStyle/>
                    <a:p>
                      <a:pPr indent="0" algn="ctr">
                        <a:buNone/>
                      </a:pPr>
                      <a:r>
                        <a:rPr lang="en-US" sz="1800" b="0">
                          <a:solidFill>
                            <a:schemeClr val="bg1"/>
                          </a:solidFill>
                          <a:latin typeface="Times New Roman" panose="02020603050405020304" charset="0"/>
                          <a:cs typeface="Times New Roman" panose="02020603050405020304" charset="0"/>
                        </a:rPr>
                        <a:t>Công việc/Hoạt động</a:t>
                      </a:r>
                      <a:endParaRPr lang="en-US" sz="1800" b="0">
                        <a:solidFill>
                          <a:schemeClr val="bg1"/>
                        </a:solidFill>
                        <a:latin typeface="Times New Roman" panose="02020603050405020304" charset="0"/>
                        <a:cs typeface="Times New Roman" panose="02020603050405020304" charset="0"/>
                      </a:endParaRPr>
                    </a:p>
                    <a:p>
                      <a:pPr indent="0" algn="ctr">
                        <a:buNone/>
                      </a:pPr>
                      <a:r>
                        <a:rPr lang="en-US" altLang="zh-CN" sz="1800">
                          <a:solidFill>
                            <a:schemeClr val="bg1"/>
                          </a:solidFill>
                          <a:latin typeface="Times New Roman" panose="02020603050405020304" charset="0"/>
                        </a:rPr>
                        <a:t> </a:t>
                      </a:r>
                      <a:endParaRPr lang="en-US" altLang="zh-CN" sz="18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4">
                  <a:txBody>
                    <a:bodyPr/>
                    <a:lstStyle/>
                    <a:p>
                      <a:pPr indent="0" algn="ctr">
                        <a:buNone/>
                      </a:pPr>
                      <a:r>
                        <a:rPr lang="en-US" sz="1800" b="0">
                          <a:solidFill>
                            <a:schemeClr val="bg1"/>
                          </a:solidFill>
                          <a:latin typeface="Times New Roman" panose="02020603050405020304" charset="0"/>
                          <a:cs typeface="Times New Roman" panose="02020603050405020304" charset="0"/>
                        </a:rPr>
                        <a:t>Rủi ro</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Quản lý rủi ro</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85595">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Mối nguy</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Rủi ro</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Mức độ</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Chiến lược</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Biện pháp</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22095">
                <a:tc>
                  <a:txBody>
                    <a:bodyPr/>
                    <a:lstStyle/>
                    <a:p>
                      <a:pPr indent="0" algn="ctr">
                        <a:buNone/>
                      </a:pPr>
                      <a:r>
                        <a:rPr lang="en-US" sz="1800" b="0">
                          <a:solidFill>
                            <a:schemeClr val="bg1"/>
                          </a:solidFill>
                          <a:latin typeface="Times New Roman" panose="02020603050405020304" charset="0"/>
                          <a:cs typeface="Times New Roman" panose="02020603050405020304" charset="0"/>
                        </a:rPr>
                        <a:t>Thống kê, ghi nhập </a:t>
                      </a:r>
                      <a:endParaRPr lang="en-US" sz="1800" b="0">
                        <a:solidFill>
                          <a:schemeClr val="bg1"/>
                        </a:solidFill>
                        <a:latin typeface="Times New Roman" panose="02020603050405020304" charset="0"/>
                        <a:cs typeface="Times New Roman" panose="02020603050405020304" charset="0"/>
                      </a:endParaRPr>
                    </a:p>
                    <a:p>
                      <a:pPr indent="0" algn="ctr">
                        <a:buNone/>
                      </a:pPr>
                      <a:r>
                        <a:rPr lang="en-US" sz="1800" b="0">
                          <a:solidFill>
                            <a:schemeClr val="bg1"/>
                          </a:solidFill>
                          <a:latin typeface="Times New Roman" panose="02020603050405020304" charset="0"/>
                          <a:cs typeface="Times New Roman" panose="02020603050405020304" charset="0"/>
                        </a:rPr>
                        <a:t>số tiền</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Bị mất dữ liệu</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Không có dữ liệu sao lưu dự phòng</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Trung bình</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Phòng tránh</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bg1"/>
                          </a:solidFill>
                          <a:latin typeface="Times New Roman" panose="02020603050405020304" charset="0"/>
                          <a:cs typeface="Times New Roman" panose="02020603050405020304" charset="0"/>
                        </a:rPr>
                        <a:t>Sao lưu dữ liệu </a:t>
                      </a:r>
                      <a:endParaRPr lang="en-US" sz="1800" b="0">
                        <a:solidFill>
                          <a:schemeClr val="bg1"/>
                        </a:solidFill>
                        <a:latin typeface="Times New Roman" panose="02020603050405020304" charset="0"/>
                        <a:cs typeface="Times New Roman" panose="02020603050405020304" charset="0"/>
                      </a:endParaRPr>
                    </a:p>
                    <a:p>
                      <a:pPr indent="0" algn="ctr">
                        <a:buNone/>
                      </a:pPr>
                      <a:r>
                        <a:rPr lang="en-US" sz="1800" b="0">
                          <a:solidFill>
                            <a:schemeClr val="bg1"/>
                          </a:solidFill>
                          <a:latin typeface="Times New Roman" panose="02020603050405020304" charset="0"/>
                          <a:cs typeface="Times New Roman" panose="02020603050405020304" charset="0"/>
                        </a:rPr>
                        <a:t>thường xuyên</a:t>
                      </a:r>
                      <a:endParaRPr lang="en-US" sz="18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9" name="Table 8"/>
          <p:cNvGraphicFramePr>
            <a:graphicFrameLocks noGrp="1"/>
          </p:cNvGraphicFramePr>
          <p:nvPr/>
        </p:nvGraphicFramePr>
        <p:xfrm>
          <a:off x="295275" y="1485900"/>
          <a:ext cx="11449050" cy="4695825"/>
        </p:xfrm>
        <a:graphic>
          <a:graphicData uri="http://schemas.openxmlformats.org/drawingml/2006/table">
            <a:tbl>
              <a:tblPr/>
              <a:tblGrid>
                <a:gridCol w="11449050"/>
              </a:tblGrid>
              <a:tr h="4695825">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tr>
            </a:tbl>
          </a:graphicData>
        </a:graphic>
      </p:graphicFrame>
      <p:graphicFrame>
        <p:nvGraphicFramePr>
          <p:cNvPr id="10" name="Table 9"/>
          <p:cNvGraphicFramePr>
            <a:graphicFrameLocks noGrp="1"/>
          </p:cNvGraphicFramePr>
          <p:nvPr/>
        </p:nvGraphicFramePr>
        <p:xfrm>
          <a:off x="2428875" y="1495425"/>
          <a:ext cx="9324975" cy="4686300"/>
        </p:xfrm>
        <a:graphic>
          <a:graphicData uri="http://schemas.openxmlformats.org/drawingml/2006/table">
            <a:tbl>
              <a:tblPr/>
              <a:tblGrid>
                <a:gridCol w="9324975"/>
              </a:tblGrid>
              <a:tr h="4686300">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tr>
            </a:tbl>
          </a:graphicData>
        </a:graphic>
      </p:graphicFrame>
      <p:graphicFrame>
        <p:nvGraphicFramePr>
          <p:cNvPr id="11" name="Table 10"/>
          <p:cNvGraphicFramePr>
            <a:graphicFrameLocks noGrp="1"/>
          </p:cNvGraphicFramePr>
          <p:nvPr/>
        </p:nvGraphicFramePr>
        <p:xfrm>
          <a:off x="276225" y="4657725"/>
          <a:ext cx="11468100" cy="1533525"/>
        </p:xfrm>
        <a:graphic>
          <a:graphicData uri="http://schemas.openxmlformats.org/drawingml/2006/table">
            <a:tbl>
              <a:tblPr/>
              <a:tblGrid>
                <a:gridCol w="11468100"/>
              </a:tblGrid>
              <a:tr h="1533525">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tr>
            </a:tbl>
          </a:graphicData>
        </a:graphic>
      </p:graphicFrame>
      <p:graphicFrame>
        <p:nvGraphicFramePr>
          <p:cNvPr id="12" name="Table 11"/>
          <p:cNvGraphicFramePr>
            <a:graphicFrameLocks noGrp="1"/>
          </p:cNvGraphicFramePr>
          <p:nvPr/>
        </p:nvGraphicFramePr>
        <p:xfrm>
          <a:off x="2447925" y="3067050"/>
          <a:ext cx="9296400" cy="1581150"/>
        </p:xfrm>
        <a:graphic>
          <a:graphicData uri="http://schemas.openxmlformats.org/drawingml/2006/table">
            <a:tbl>
              <a:tblPr/>
              <a:tblGrid>
                <a:gridCol w="9296400"/>
              </a:tblGrid>
              <a:tr h="1581150">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tr>
            </a:tbl>
          </a:graphicData>
        </a:graphic>
      </p:graphicFrame>
      <p:graphicFrame>
        <p:nvGraphicFramePr>
          <p:cNvPr id="13" name="Table 12"/>
          <p:cNvGraphicFramePr>
            <a:graphicFrameLocks noGrp="1"/>
          </p:cNvGraphicFramePr>
          <p:nvPr/>
        </p:nvGraphicFramePr>
        <p:xfrm>
          <a:off x="4267200" y="3067050"/>
          <a:ext cx="1828800" cy="3105150"/>
        </p:xfrm>
        <a:graphic>
          <a:graphicData uri="http://schemas.openxmlformats.org/drawingml/2006/table">
            <a:tbl>
              <a:tblPr/>
              <a:tblGrid>
                <a:gridCol w="1828800"/>
              </a:tblGrid>
              <a:tr h="3105150">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tr>
            </a:tbl>
          </a:graphicData>
        </a:graphic>
      </p:graphicFrame>
      <p:graphicFrame>
        <p:nvGraphicFramePr>
          <p:cNvPr id="14" name="Table 13"/>
          <p:cNvGraphicFramePr>
            <a:graphicFrameLocks noGrp="1"/>
          </p:cNvGraphicFramePr>
          <p:nvPr/>
        </p:nvGraphicFramePr>
        <p:xfrm>
          <a:off x="7915275" y="3067050"/>
          <a:ext cx="1838325" cy="3124200"/>
        </p:xfrm>
        <a:graphic>
          <a:graphicData uri="http://schemas.openxmlformats.org/drawingml/2006/table">
            <a:tbl>
              <a:tblPr/>
              <a:tblGrid>
                <a:gridCol w="1838325"/>
              </a:tblGrid>
              <a:tr h="3124200">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tr>
            </a:tbl>
          </a:graphicData>
        </a:graphic>
      </p:graphicFrame>
      <p:graphicFrame>
        <p:nvGraphicFramePr>
          <p:cNvPr id="15" name="Table 14"/>
          <p:cNvGraphicFramePr>
            <a:graphicFrameLocks noGrp="1"/>
          </p:cNvGraphicFramePr>
          <p:nvPr/>
        </p:nvGraphicFramePr>
        <p:xfrm>
          <a:off x="9734550" y="1492563"/>
          <a:ext cx="2009775" cy="1593537"/>
        </p:xfrm>
        <a:graphic>
          <a:graphicData uri="http://schemas.openxmlformats.org/drawingml/2006/table">
            <a:tbl>
              <a:tblPr/>
              <a:tblGrid>
                <a:gridCol w="2009775"/>
              </a:tblGrid>
              <a:tr h="1593537">
                <a:tc>
                  <a:txBody>
                    <a:bodyPr/>
                    <a:lstStyle/>
                    <a:p>
                      <a:endParaRPr lang="en-US"/>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tr>
            </a:tbl>
          </a:graphicData>
        </a:graphic>
      </p:graphicFrame>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75923" y="1298017"/>
            <a:ext cx="4117340" cy="1358516"/>
            <a:chOff x="6175923" y="1298017"/>
            <a:chExt cx="4117340" cy="1358516"/>
          </a:xfrm>
        </p:grpSpPr>
        <p:sp>
          <p:nvSpPr>
            <p:cNvPr id="9" name="Text Box 5"/>
            <p:cNvSpPr txBox="1">
              <a:spLocks noChangeArrowheads="1"/>
            </p:cNvSpPr>
            <p:nvPr/>
          </p:nvSpPr>
          <p:spPr bwMode="auto">
            <a:xfrm>
              <a:off x="6217833" y="1903807"/>
              <a:ext cx="407543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Đặc tả yêu cầu bài toán</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75923" y="129801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02</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208615" y="3004176"/>
            <a:ext cx="4063272" cy="568745"/>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a:solidFill>
                  <a:schemeClr val="bg1"/>
                </a:solidFill>
                <a:latin typeface="+mj-lt"/>
                <a:cs typeface="굴림" pitchFamily="50" charset="-127"/>
              </a:rPr>
              <a:t>Biểu </a:t>
            </a:r>
            <a:r>
              <a:rPr kumimoji="1" lang="en-US" altLang="ko-KR" sz="1800" dirty="0">
                <a:solidFill>
                  <a:schemeClr val="bg1"/>
                </a:solidFill>
                <a:latin typeface="+mj-lt"/>
                <a:cs typeface="굴림" pitchFamily="50" charset="-127"/>
              </a:rPr>
              <a:t>đồ Usecase tổng quan</a:t>
            </a:r>
            <a:endParaRPr kumimoji="1" lang="en-US" altLang="ko-KR" sz="1800" dirty="0">
              <a:solidFill>
                <a:schemeClr val="bg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609520" y="189434"/>
            <a:ext cx="10971373" cy="798753"/>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r>
              <a:rPr lang="en-GB" sz="4800">
                <a:latin typeface="+mn-lt"/>
                <a:cs typeface="+mn-lt"/>
              </a:rPr>
              <a:t> Sơ đồ Use-Case tổng quan</a:t>
            </a:r>
            <a:endParaRPr lang="en-GB" sz="4800">
              <a:latin typeface="+mn-lt"/>
              <a:cs typeface="+mn-lt"/>
            </a:endParaRPr>
          </a:p>
        </p:txBody>
      </p:sp>
      <p:sp>
        <p:nvSpPr>
          <p:cNvPr id="143" name="Google Shape;143;p20"/>
          <p:cNvSpPr txBox="1">
            <a:spLocks noGrp="1"/>
          </p:cNvSpPr>
          <p:nvPr>
            <p:ph idx="1"/>
          </p:nvPr>
        </p:nvSpPr>
        <p:spPr>
          <a:xfrm>
            <a:off x="7463155" y="2205355"/>
            <a:ext cx="4509135" cy="3730625"/>
          </a:xfrm>
          <a:prstGeom prst="rect">
            <a:avLst/>
          </a:prstGeom>
        </p:spPr>
        <p:txBody>
          <a:bodyPr spcFirstLastPara="1" wrap="square" lIns="121880" tIns="121880" rIns="121880" bIns="121880" anchor="t" anchorCtr="0">
            <a:noAutofit/>
          </a:bodyPr>
          <a:lstStyle/>
          <a:p>
            <a:pPr marL="0" lvl="0" indent="0" algn="l" rtl="0">
              <a:lnSpc>
                <a:spcPct val="130000"/>
              </a:lnSpc>
              <a:spcBef>
                <a:spcPts val="600"/>
              </a:spcBef>
              <a:spcAft>
                <a:spcPts val="0"/>
              </a:spcAft>
              <a:buNone/>
            </a:pPr>
            <a:r>
              <a:rPr lang="en-GB" sz="2400"/>
              <a:t>Các tác nhân của hệ thống:</a:t>
            </a:r>
            <a:endParaRPr lang="en-GB" sz="2400"/>
          </a:p>
          <a:p>
            <a:pPr marL="0" lvl="0" indent="0" algn="l" rtl="0">
              <a:lnSpc>
                <a:spcPct val="130000"/>
              </a:lnSpc>
              <a:spcBef>
                <a:spcPts val="600"/>
              </a:spcBef>
              <a:spcAft>
                <a:spcPts val="0"/>
              </a:spcAft>
              <a:buNone/>
            </a:pPr>
            <a:r>
              <a:rPr lang="en-GB" sz="2400"/>
              <a:t>-Nhân viên là người sử dụng hệ</a:t>
            </a:r>
            <a:br>
              <a:rPr lang="en-GB" sz="2400"/>
            </a:br>
            <a:r>
              <a:rPr lang="en-GB" sz="2400"/>
              <a:t>thống này, hệ thống tin</a:t>
            </a:r>
            <a:r>
              <a:rPr lang="en-US" altLang="en-GB" sz="2400"/>
              <a:t> </a:t>
            </a:r>
            <a:r>
              <a:rPr lang="en-GB" sz="2400"/>
              <a:t>được cung</a:t>
            </a:r>
            <a:r>
              <a:rPr lang="en-US" altLang="en-GB" sz="2400"/>
              <a:t>  </a:t>
            </a:r>
            <a:r>
              <a:rPr lang="en-GB" sz="2400"/>
              <a:t> cấp thông tin từ </a:t>
            </a:r>
            <a:r>
              <a:rPr lang="en-US" altLang="en-GB" sz="2400"/>
              <a:t> </a:t>
            </a:r>
            <a:r>
              <a:rPr lang="en-GB" sz="2400"/>
              <a:t>chính người sử </a:t>
            </a:r>
            <a:r>
              <a:rPr lang="en-US" altLang="en-GB" sz="2400"/>
              <a:t>  </a:t>
            </a:r>
            <a:r>
              <a:rPr lang="en-GB" sz="2400"/>
              <a:t>dụng.</a:t>
            </a:r>
            <a:endParaRPr lang="en-GB" sz="2400"/>
          </a:p>
          <a:p>
            <a:pPr marL="0" lvl="0" indent="0" algn="l" rtl="0">
              <a:lnSpc>
                <a:spcPct val="130000"/>
              </a:lnSpc>
              <a:spcBef>
                <a:spcPts val="600"/>
              </a:spcBef>
              <a:spcAft>
                <a:spcPts val="0"/>
              </a:spcAft>
              <a:buNone/>
            </a:pPr>
            <a:r>
              <a:rPr lang="en-GB" sz="2400"/>
              <a:t>-Nhân viên sẽ duy trì và quản trị </a:t>
            </a:r>
            <a:r>
              <a:rPr lang="en-US" altLang="en-GB" sz="2400"/>
              <a:t>  </a:t>
            </a:r>
            <a:r>
              <a:rPr lang="en-GB" sz="2400"/>
              <a:t>hệ thống.</a:t>
            </a:r>
            <a:endParaRPr lang="en-GB" sz="2400"/>
          </a:p>
        </p:txBody>
      </p:sp>
      <p:sp>
        <p:nvSpPr>
          <p:cNvPr id="145" name="Google Shape;145;p20"/>
          <p:cNvSpPr/>
          <p:nvPr/>
        </p:nvSpPr>
        <p:spPr>
          <a:xfrm>
            <a:off x="334790" y="191"/>
            <a:ext cx="1051428" cy="107342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146" name="Google Shape;146;p20"/>
          <p:cNvSpPr/>
          <p:nvPr/>
        </p:nvSpPr>
        <p:spPr>
          <a:xfrm>
            <a:off x="601824" y="404852"/>
            <a:ext cx="516105" cy="455882"/>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147" name="Google Shape;147;p20"/>
          <p:cNvSpPr/>
          <p:nvPr/>
        </p:nvSpPr>
        <p:spPr>
          <a:xfrm>
            <a:off x="1036238" y="2338239"/>
            <a:ext cx="3815133" cy="4010864"/>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148" name="Google Shape;148;p20"/>
          <p:cNvSpPr txBox="1">
            <a:spLocks noGrp="1"/>
          </p:cNvSpPr>
          <p:nvPr>
            <p:ph type="sldNum" sz="quarter" idx="12"/>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pic>
        <p:nvPicPr>
          <p:cNvPr id="6" name="Picture 6"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745" y="1897380"/>
            <a:ext cx="6913880" cy="4678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43">
                                            <p:txEl>
                                              <p:pRg st="0" end="0"/>
                                            </p:txEl>
                                          </p:spTgt>
                                        </p:tgtEl>
                                        <p:attrNameLst>
                                          <p:attrName>style.visibility</p:attrName>
                                        </p:attrNameLst>
                                      </p:cBhvr>
                                      <p:to>
                                        <p:strVal val="visible"/>
                                      </p:to>
                                    </p:set>
                                    <p:animEffect transition="in" filter="box(in)">
                                      <p:cBhvr>
                                        <p:cTn id="11" dur="500"/>
                                        <p:tgtEl>
                                          <p:spTgt spid="143">
                                            <p:txEl>
                                              <p:pRg st="0" end="0"/>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43">
                                            <p:txEl>
                                              <p:pRg st="1" end="1"/>
                                            </p:txEl>
                                          </p:spTgt>
                                        </p:tgtEl>
                                        <p:attrNameLst>
                                          <p:attrName>style.visibility</p:attrName>
                                        </p:attrNameLst>
                                      </p:cBhvr>
                                      <p:to>
                                        <p:strVal val="visible"/>
                                      </p:to>
                                    </p:set>
                                    <p:animEffect transition="in" filter="checkerboard(across)">
                                      <p:cBhvr>
                                        <p:cTn id="15" dur="500"/>
                                        <p:tgtEl>
                                          <p:spTgt spid="143">
                                            <p:txEl>
                                              <p:pRg st="1" end="1"/>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143">
                                            <p:txEl>
                                              <p:pRg st="2" end="2"/>
                                            </p:txEl>
                                          </p:spTgt>
                                        </p:tgtEl>
                                        <p:attrNameLst>
                                          <p:attrName>style.visibility</p:attrName>
                                        </p:attrNameLst>
                                      </p:cBhvr>
                                      <p:to>
                                        <p:strVal val="visible"/>
                                      </p:to>
                                    </p:set>
                                    <p:animEffect transition="in" filter="checkerboard(across)">
                                      <p:cBhvr>
                                        <p:cTn id="19" dur="500"/>
                                        <p:tgtEl>
                                          <p:spTgt spid="1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75923" y="1298017"/>
            <a:ext cx="4117340" cy="1358516"/>
            <a:chOff x="6175923" y="1298017"/>
            <a:chExt cx="4117340" cy="1358516"/>
          </a:xfrm>
        </p:grpSpPr>
        <p:sp>
          <p:nvSpPr>
            <p:cNvPr id="9" name="Text Box 5"/>
            <p:cNvSpPr txBox="1">
              <a:spLocks noChangeArrowheads="1"/>
            </p:cNvSpPr>
            <p:nvPr/>
          </p:nvSpPr>
          <p:spPr bwMode="auto">
            <a:xfrm>
              <a:off x="6217833" y="1903807"/>
              <a:ext cx="407543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Phân tích yêu cầu bài toán</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75923" y="129801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03</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217833" y="3031567"/>
            <a:ext cx="5104130" cy="1753235"/>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Xây dựng biểu đồ thực thể liên kết (ERD)</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Mô hình quan niệm dữ liệu (CDM) cho hệ thống</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Mô hình vật lý (PDM)</a:t>
            </a:r>
            <a:endParaRPr kumimoji="1" lang="en-US" altLang="ko-KR" sz="1800" dirty="0">
              <a:solidFill>
                <a:schemeClr val="bg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nodeType="after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 calcmode="lin" valueType="num">
                                      <p:cBhvr additive="base">
                                        <p:cTn id="16"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additive="base">
                                        <p:cTn id="2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89434"/>
            <a:ext cx="10971373" cy="798753"/>
          </a:xfrm>
        </p:spPr>
        <p:txBody>
          <a:bodyPr/>
          <a:lstStyle/>
          <a:p>
            <a:r>
              <a:rPr kumimoji="1" lang="en-US" altLang="ko-KR">
                <a:solidFill>
                  <a:schemeClr val="bg1"/>
                </a:solidFill>
                <a:cs typeface="굴림" pitchFamily="50" charset="-127"/>
                <a:sym typeface="+mn-ea"/>
              </a:rPr>
              <a:t>Xây dựng biểu đồ thực thể liên kết (ERD)</a:t>
            </a:r>
            <a:endParaRPr lang="ko-KR" altLang="en-US" dirty="0"/>
          </a:p>
        </p:txBody>
      </p:sp>
      <p:sp>
        <p:nvSpPr>
          <p:cNvPr id="37" name="내용 개체 틀 36"/>
          <p:cNvSpPr>
            <a:spLocks noGrp="1"/>
          </p:cNvSpPr>
          <p:nvPr>
            <p:ph idx="1"/>
          </p:nvPr>
        </p:nvSpPr>
        <p:spPr>
          <a:xfrm>
            <a:off x="262890" y="1413510"/>
            <a:ext cx="5620385" cy="4824730"/>
          </a:xfrm>
        </p:spPr>
        <p:txBody>
          <a:bodyPr>
            <a:noAutofit/>
          </a:bodyPr>
          <a:lstStyle/>
          <a:p>
            <a:pPr algn="l">
              <a:lnSpc>
                <a:spcPct val="260000"/>
              </a:lnSpc>
              <a:buFont typeface="Wingdings" panose="05000000000000000000" charset="0"/>
              <a:buChar char="v"/>
            </a:pPr>
            <a:r>
              <a:rPr lang="en-US" altLang="ko-KR" sz="1700" i="0" dirty="0"/>
              <a:t>Khách hàng: Mã khách hàng, tên khách hàng, SĐT, địa chỉ.</a:t>
            </a:r>
            <a:endParaRPr lang="en-US" altLang="ko-KR" sz="1700" i="0" dirty="0"/>
          </a:p>
          <a:p>
            <a:pPr algn="l">
              <a:lnSpc>
                <a:spcPct val="260000"/>
              </a:lnSpc>
              <a:buFont typeface="Wingdings" panose="05000000000000000000" charset="0"/>
              <a:buChar char="v"/>
            </a:pPr>
            <a:r>
              <a:rPr lang="en-US" altLang="ko-KR" sz="1700" i="0" dirty="0"/>
              <a:t>Nhân viên: Mã nhân viên, tên nhân viên, ngày sinh, SĐT.</a:t>
            </a:r>
            <a:endParaRPr lang="en-US" altLang="ko-KR" sz="1700" i="0" dirty="0"/>
          </a:p>
          <a:p>
            <a:pPr algn="l">
              <a:lnSpc>
                <a:spcPct val="260000"/>
              </a:lnSpc>
              <a:buFont typeface="Wingdings" panose="05000000000000000000" charset="0"/>
              <a:buChar char="v"/>
            </a:pPr>
            <a:r>
              <a:rPr lang="en-US" altLang="ko-KR" sz="1700" i="0" dirty="0"/>
              <a:t>Sách: Mã sách, tên sách, số lượng.</a:t>
            </a:r>
            <a:endParaRPr lang="en-US" altLang="ko-KR" sz="1700" i="0" dirty="0"/>
          </a:p>
          <a:p>
            <a:pPr algn="l">
              <a:lnSpc>
                <a:spcPct val="260000"/>
              </a:lnSpc>
              <a:buFont typeface="Wingdings" panose="05000000000000000000" charset="0"/>
              <a:buChar char="v"/>
            </a:pPr>
            <a:r>
              <a:rPr lang="en-US" altLang="ko-KR" sz="1700" i="0" dirty="0"/>
              <a:t>Tác giả: Mã tác giả, tên tác giả.</a:t>
            </a:r>
            <a:endParaRPr lang="en-US" altLang="ko-KR" sz="1700" i="0" dirty="0"/>
          </a:p>
          <a:p>
            <a:pPr algn="l">
              <a:lnSpc>
                <a:spcPct val="260000"/>
              </a:lnSpc>
              <a:buFont typeface="Wingdings" panose="05000000000000000000" charset="0"/>
              <a:buChar char="v"/>
            </a:pPr>
            <a:r>
              <a:rPr lang="en-US" altLang="ko-KR" sz="1700" i="0" dirty="0"/>
              <a:t>NXB: Mã NXB, tên NXB, địa chỉ.</a:t>
            </a:r>
            <a:endParaRPr lang="en-US" altLang="ko-KR" sz="1700" i="0" dirty="0"/>
          </a:p>
          <a:p>
            <a:pPr algn="l">
              <a:lnSpc>
                <a:spcPct val="260000"/>
              </a:lnSpc>
              <a:buFont typeface="Wingdings" panose="05000000000000000000" charset="0"/>
              <a:buChar char="v"/>
            </a:pPr>
            <a:r>
              <a:rPr lang="en-US" altLang="ko-KR" sz="1700" i="0" dirty="0"/>
              <a:t>Thể loại: Mã TL, thể loại.</a:t>
            </a:r>
            <a:endParaRPr lang="en-US" altLang="ko-KR" sz="1700" i="0" dirty="0"/>
          </a:p>
        </p:txBody>
      </p:sp>
      <p:sp>
        <p:nvSpPr>
          <p:cNvPr id="4" name="내용 개체 틀 36"/>
          <p:cNvSpPr>
            <a:spLocks noGrp="1"/>
          </p:cNvSpPr>
          <p:nvPr/>
        </p:nvSpPr>
        <p:spPr>
          <a:xfrm>
            <a:off x="6383020" y="1485265"/>
            <a:ext cx="5539740" cy="4824730"/>
          </a:xfrm>
          <a:prstGeom prst="rect">
            <a:avLst/>
          </a:prstGeom>
        </p:spPr>
        <p:txBody>
          <a:bodyPr vert="horz" lIns="99569" tIns="49785" rIns="99569" bIns="49785" rtlCol="0">
            <a:normAutofit/>
          </a:bodyPr>
          <a:lstStyle>
            <a:lvl1pPr marL="373380" indent="-373380" algn="l" defTabSz="995680" rtl="0" eaLnBrk="1" latinLnBrk="1" hangingPunct="1">
              <a:spcBef>
                <a:spcPct val="20000"/>
              </a:spcBef>
              <a:buFont typeface="Arial" panose="020B0604020202020204" pitchFamily="34" charset="0"/>
              <a:buNone/>
              <a:defRPr lang="ko-KR" altLang="en-US" sz="2000" i="1" kern="1200" baseline="0" smtClean="0">
                <a:solidFill>
                  <a:schemeClr val="bg1"/>
                </a:solidFill>
                <a:latin typeface="+mj-lt"/>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None/>
              <a:defRPr lang="ko-KR" altLang="en-US" sz="2500" kern="1200" baseline="0" smtClean="0">
                <a:solidFill>
                  <a:schemeClr val="tx1">
                    <a:lumMod val="75000"/>
                    <a:lumOff val="25000"/>
                  </a:schemeClr>
                </a:solidFill>
                <a:latin typeface="Noto Sans" panose="020B0502040504020204" pitchFamily="34" charset="0"/>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None/>
              <a:defRPr lang="ko-KR" altLang="en-US" sz="2500" kern="1200" baseline="0" smtClean="0">
                <a:solidFill>
                  <a:schemeClr val="tx1">
                    <a:lumMod val="75000"/>
                    <a:lumOff val="25000"/>
                  </a:schemeClr>
                </a:solidFill>
                <a:latin typeface="Noto Sans" panose="020B0502040504020204" pitchFamily="34" charset="0"/>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None/>
              <a:defRPr lang="ko-KR" altLang="en-US" sz="2500" kern="1200" baseline="0" smtClean="0">
                <a:solidFill>
                  <a:schemeClr val="tx1">
                    <a:lumMod val="75000"/>
                    <a:lumOff val="25000"/>
                  </a:schemeClr>
                </a:solidFill>
                <a:latin typeface="Noto Sans" panose="020B0502040504020204" pitchFamily="34" charset="0"/>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None/>
              <a:defRPr lang="ko-KR" altLang="en-US" sz="2500" kern="1200" baseline="0">
                <a:solidFill>
                  <a:schemeClr val="tx1">
                    <a:lumMod val="75000"/>
                    <a:lumOff val="25000"/>
                  </a:schemeClr>
                </a:solidFill>
                <a:latin typeface="Noto Sans" panose="020B0502040504020204" pitchFamily="34" charset="0"/>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algn="l">
              <a:lnSpc>
                <a:spcPct val="260000"/>
              </a:lnSpc>
              <a:buFont typeface="Wingdings" panose="05000000000000000000" charset="0"/>
              <a:buChar char="v"/>
            </a:pPr>
            <a:r>
              <a:rPr lang="en-US" altLang="ko-KR" sz="1800" dirty="0"/>
              <a:t>Nhà cung cấp: Mã NCC, tên NCC, SĐT</a:t>
            </a:r>
            <a:endParaRPr lang="en-US" altLang="ko-KR" sz="1800" dirty="0"/>
          </a:p>
          <a:p>
            <a:pPr algn="l">
              <a:lnSpc>
                <a:spcPct val="260000"/>
              </a:lnSpc>
              <a:buFont typeface="Wingdings" panose="05000000000000000000" charset="0"/>
              <a:buChar char="v"/>
            </a:pPr>
            <a:r>
              <a:rPr lang="en-US" altLang="ko-KR" sz="1800" dirty="0"/>
              <a:t>Hóa đơn: Mã hóa đơn, tổng tiền, ngày lập.</a:t>
            </a:r>
            <a:endParaRPr lang="en-US" altLang="ko-KR" sz="1800" dirty="0"/>
          </a:p>
          <a:p>
            <a:pPr algn="l">
              <a:lnSpc>
                <a:spcPct val="260000"/>
              </a:lnSpc>
              <a:buFont typeface="Wingdings" panose="05000000000000000000" charset="0"/>
              <a:buChar char="v"/>
            </a:pPr>
            <a:r>
              <a:rPr lang="en-US" altLang="ko-KR" sz="1800" dirty="0"/>
              <a:t>Phiếu nhập: Mã phiếu nhập, số tiền nhập, ngày nhập.</a:t>
            </a:r>
            <a:endParaRPr lang="en-US" altLang="ko-KR" sz="1800" dirty="0"/>
          </a:p>
          <a:p>
            <a:pPr algn="l">
              <a:lnSpc>
                <a:spcPct val="260000"/>
              </a:lnSpc>
              <a:buFont typeface="Wingdings" panose="05000000000000000000" charset="0"/>
              <a:buChar char="v"/>
            </a:pPr>
            <a:r>
              <a:rPr lang="en-US" altLang="ko-KR" sz="1800" dirty="0"/>
              <a:t>Kho: Giá gốc, số lượng, ngày nhập kho.</a:t>
            </a:r>
            <a:endParaRPr lang="en-US" altLang="ko-KR" sz="1800" dirty="0"/>
          </a:p>
          <a:p>
            <a:pPr algn="l">
              <a:lnSpc>
                <a:spcPct val="260000"/>
              </a:lnSpc>
              <a:buFont typeface="Wingdings" panose="05000000000000000000" charset="0"/>
              <a:buChar char="v"/>
            </a:pPr>
            <a:r>
              <a:rPr lang="en-US" altLang="ko-KR" sz="1800" dirty="0"/>
              <a:t>Doanh thu: Tổng tiền, thời gian</a:t>
            </a:r>
            <a:endParaRPr lang="en-US" altLang="ko-KR" sz="18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7">
                                            <p:txEl>
                                              <p:pRg st="0" end="0"/>
                                            </p:txEl>
                                          </p:spTgt>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7">
                                            <p:txEl>
                                              <p:pRg st="1" end="1"/>
                                            </p:txEl>
                                          </p:spTgt>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 calcmode="lin" valueType="num">
                                      <p:cBhvr additive="base">
                                        <p:cTn id="15"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7">
                                            <p:txEl>
                                              <p:pRg st="2" end="2"/>
                                            </p:txEl>
                                          </p:spTgt>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anim calcmode="lin" valueType="num">
                                      <p:cBhvr additive="base">
                                        <p:cTn id="19" dur="10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7">
                                            <p:txEl>
                                              <p:pRg st="3" end="3"/>
                                            </p:txEl>
                                          </p:spTgt>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anim calcmode="lin" valueType="num">
                                      <p:cBhvr additive="base">
                                        <p:cTn id="23" dur="10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7">
                                            <p:txEl>
                                              <p:pRg st="4" end="4"/>
                                            </p:txEl>
                                          </p:spTgt>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anim calcmode="lin" valueType="num">
                                      <p:cBhvr additive="base">
                                        <p:cTn id="27" dur="10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7" presetClass="entr" presetSubtype="4"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 calcmode="lin" valueType="num">
                                      <p:cBhvr additive="base">
                                        <p:cTn id="3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35" presetID="7" presetClass="entr" presetSubtype="4" fill="hold"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 calcmode="lin" valueType="num">
                                      <p:cBhvr additive="base">
                                        <p:cTn id="3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4">
                                            <p:txEl>
                                              <p:pRg st="1" end="1"/>
                                            </p:txEl>
                                          </p:spTgt>
                                        </p:tgtEl>
                                        <p:attrNameLst>
                                          <p:attrName>ppt_y</p:attrName>
                                        </p:attrNameLst>
                                      </p:cBhvr>
                                      <p:tavLst>
                                        <p:tav tm="0">
                                          <p:val>
                                            <p:strVal val="1+#ppt_h/2"/>
                                          </p:val>
                                        </p:tav>
                                        <p:tav tm="100000">
                                          <p:val>
                                            <p:strVal val="#ppt_y"/>
                                          </p:val>
                                        </p:tav>
                                      </p:tavLst>
                                    </p:anim>
                                  </p:childTnLst>
                                </p:cTn>
                              </p:par>
                              <p:par>
                                <p:cTn id="39" presetID="7" presetClass="entr" presetSubtype="4" fill="hold" nodeType="with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 calcmode="lin" valueType="num">
                                      <p:cBhvr additive="base">
                                        <p:cTn id="41"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4">
                                            <p:txEl>
                                              <p:pRg st="2" end="2"/>
                                            </p:txEl>
                                          </p:spTgt>
                                        </p:tgtEl>
                                        <p:attrNameLst>
                                          <p:attrName>ppt_y</p:attrName>
                                        </p:attrNameLst>
                                      </p:cBhvr>
                                      <p:tavLst>
                                        <p:tav tm="0">
                                          <p:val>
                                            <p:strVal val="1+#ppt_h/2"/>
                                          </p:val>
                                        </p:tav>
                                        <p:tav tm="100000">
                                          <p:val>
                                            <p:strVal val="#ppt_y"/>
                                          </p:val>
                                        </p:tav>
                                      </p:tavLst>
                                    </p:anim>
                                  </p:childTnLst>
                                </p:cTn>
                              </p:par>
                              <p:par>
                                <p:cTn id="43" presetID="7" presetClass="entr" presetSubtype="4" fill="hold"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 calcmode="lin" valueType="num">
                                      <p:cBhvr additive="base">
                                        <p:cTn id="4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4">
                                            <p:txEl>
                                              <p:pRg st="3" end="3"/>
                                            </p:txEl>
                                          </p:spTgt>
                                        </p:tgtEl>
                                        <p:attrNameLst>
                                          <p:attrName>ppt_y</p:attrName>
                                        </p:attrNameLst>
                                      </p:cBhvr>
                                      <p:tavLst>
                                        <p:tav tm="0">
                                          <p:val>
                                            <p:strVal val="1+#ppt_h/2"/>
                                          </p:val>
                                        </p:tav>
                                        <p:tav tm="100000">
                                          <p:val>
                                            <p:strVal val="#ppt_y"/>
                                          </p:val>
                                        </p:tav>
                                      </p:tavLst>
                                    </p:anim>
                                  </p:childTnLst>
                                </p:cTn>
                              </p:par>
                              <p:par>
                                <p:cTn id="47" presetID="7" presetClass="entr" presetSubtype="4" fill="hold" nodeType="with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 calcmode="lin" valueType="num">
                                      <p:cBhvr additive="base">
                                        <p:cTn id="4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r>
              <a:rPr lang="en-US" altLang="en-GB"/>
              <a:t>SƠ ĐỒ ERD</a:t>
            </a:r>
            <a:endParaRPr lang="en-US" altLang="en-GB"/>
          </a:p>
        </p:txBody>
      </p:sp>
      <p:sp>
        <p:nvSpPr>
          <p:cNvPr id="251" name="Google Shape;251;p28"/>
          <p:cNvSpPr/>
          <p:nvPr/>
        </p:nvSpPr>
        <p:spPr>
          <a:xfrm>
            <a:off x="1774970" y="117666"/>
            <a:ext cx="1051428" cy="107342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2" name="Google Shape;252;p28"/>
          <p:cNvSpPr/>
          <p:nvPr/>
        </p:nvSpPr>
        <p:spPr>
          <a:xfrm>
            <a:off x="2050727" y="477517"/>
            <a:ext cx="501246" cy="462962"/>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3" name="Google Shape;253;p28"/>
          <p:cNvSpPr txBox="1">
            <a:spLocks noGrp="1"/>
          </p:cNvSpPr>
          <p:nvPr>
            <p:ph type="sldNum" sz="quarter" idx="12"/>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pic>
        <p:nvPicPr>
          <p:cNvPr id="6" name="Content Placeholder 5" descr="Diagram&#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 y="1262857"/>
            <a:ext cx="12190412" cy="5607070"/>
          </a:xfr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a:solidFill>
                  <a:schemeClr val="bg1"/>
                </a:solidFill>
                <a:cs typeface="굴림" pitchFamily="50" charset="-127"/>
                <a:sym typeface="+mn-ea"/>
              </a:rPr>
              <a:t>Mô hình quan niệm dữ liệu (CDM) cho hệ thống</a:t>
            </a:r>
            <a:endParaRPr lang="ko-KR" altLang="en-US" dirty="0"/>
          </a:p>
        </p:txBody>
      </p:sp>
      <p:pic>
        <p:nvPicPr>
          <p:cNvPr id="3" name="Content Placeholder 2"/>
          <p:cNvPicPr>
            <a:picLocks noGrp="1" noChangeAspect="1"/>
          </p:cNvPicPr>
          <p:nvPr>
            <p:ph idx="1"/>
          </p:nvPr>
        </p:nvPicPr>
        <p:blipFill>
          <a:blip r:embed="rId1"/>
          <a:stretch>
            <a:fillRect/>
          </a:stretch>
        </p:blipFill>
        <p:spPr>
          <a:xfrm>
            <a:off x="-25400" y="1259840"/>
            <a:ext cx="12192000" cy="5599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kumimoji="1" lang="en-US" altLang="ko-KR">
                <a:solidFill>
                  <a:schemeClr val="bg1"/>
                </a:solidFill>
                <a:cs typeface="굴림" pitchFamily="50" charset="-127"/>
                <a:sym typeface="+mn-ea"/>
              </a:rPr>
              <a:t>Mô hình vật lý (PDM)</a:t>
            </a:r>
            <a:endParaRPr lang="ko-KR" altLang="en-US" dirty="0"/>
          </a:p>
        </p:txBody>
      </p:sp>
      <p:sp>
        <p:nvSpPr>
          <p:cNvPr id="62" name="Google Shape;62;p12"/>
          <p:cNvSpPr/>
          <p:nvPr/>
        </p:nvSpPr>
        <p:spPr>
          <a:xfrm>
            <a:off x="1486815" y="261564"/>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2"/>
          <p:cNvSpPr/>
          <p:nvPr/>
        </p:nvSpPr>
        <p:spPr>
          <a:xfrm>
            <a:off x="1690420" y="477774"/>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 name="Content Placeholder 4"/>
          <p:cNvPicPr>
            <a:picLocks noChangeAspect="1"/>
          </p:cNvPicPr>
          <p:nvPr>
            <p:ph idx="1"/>
          </p:nvPr>
        </p:nvPicPr>
        <p:blipFill>
          <a:blip r:embed="rId1"/>
          <a:stretch>
            <a:fillRect/>
          </a:stretch>
        </p:blipFill>
        <p:spPr>
          <a:xfrm>
            <a:off x="17145" y="1269365"/>
            <a:ext cx="12179935" cy="5589905"/>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67033" y="1341197"/>
            <a:ext cx="4126230" cy="1516717"/>
            <a:chOff x="6167033" y="1341197"/>
            <a:chExt cx="4126230" cy="1516717"/>
          </a:xfrm>
        </p:grpSpPr>
        <p:sp>
          <p:nvSpPr>
            <p:cNvPr id="9" name="Text Box 5"/>
            <p:cNvSpPr txBox="1">
              <a:spLocks noChangeArrowheads="1"/>
            </p:cNvSpPr>
            <p:nvPr/>
          </p:nvSpPr>
          <p:spPr bwMode="auto">
            <a:xfrm>
              <a:off x="6217833" y="1903807"/>
              <a:ext cx="4075430" cy="954107"/>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Thiết kế </a:t>
              </a:r>
              <a:r>
                <a:rPr kumimoji="1" lang="en-US" altLang="ko-KR" sz="2800" b="1">
                  <a:solidFill>
                    <a:srgbClr val="8B685D"/>
                  </a:solidFill>
                  <a:latin typeface="+mj-lt"/>
                  <a:cs typeface="굴림" pitchFamily="50" charset="-127"/>
                </a:rPr>
                <a:t>giao diện bán sách</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67033" y="134119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04</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253434" y="3020004"/>
            <a:ext cx="5438775" cy="2861310"/>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điền thông tin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thanh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Hóa đơn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doanh thu</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Giao diện chi tiết hóa đơn đã được lưu vào hệ thống</a:t>
            </a:r>
            <a:endParaRPr kumimoji="1" lang="en-US" altLang="ko-KR" sz="1800" dirty="0">
              <a:solidFill>
                <a:schemeClr val="bg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additive="base">
                                        <p:cTn id="1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 calcmode="lin" valueType="num">
                                      <p:cBhvr additive="base">
                                        <p:cTn id="22"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 calcmode="lin" valueType="num">
                                      <p:cBhvr additive="base">
                                        <p:cTn id="27"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 calcmode="lin" valueType="num">
                                      <p:cBhvr additive="base">
                                        <p:cTn id="32"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499985" y="1341120"/>
            <a:ext cx="4450080" cy="2787015"/>
          </a:xfrm>
          <a:prstGeom prst="rect">
            <a:avLst/>
          </a:prstGeom>
        </p:spPr>
        <p:txBody>
          <a:bodyPr spcFirstLastPara="1" wrap="square" lIns="121880" tIns="121880" rIns="121880" bIns="121880" anchor="b" anchorCtr="0">
            <a:noAutofit/>
          </a:bodyPr>
          <a:lstStyle/>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điền </a:t>
            </a:r>
            <a:endParaRPr kumimoji="1" lang="en-US" altLang="ko-KR" sz="3600" dirty="0">
              <a:solidFill>
                <a:schemeClr val="bg1"/>
              </a:solidFill>
              <a:latin typeface="+mj-lt"/>
              <a:cs typeface="굴림" pitchFamily="50" charset="-127"/>
              <a:sym typeface="+mn-ea"/>
            </a:endParaRPr>
          </a:p>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thông tin</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8" name="Picture 18" descr="Graphical user interface, 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205" y="2039620"/>
            <a:ext cx="5538470" cy="3567430"/>
          </a:xfrm>
          <a:prstGeom prst="rect">
            <a:avLst/>
          </a:prstGeom>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383238" y="837506"/>
            <a:ext cx="3168352" cy="769441"/>
          </a:xfrm>
          <a:prstGeom prst="rect">
            <a:avLst/>
          </a:prstGeom>
          <a:noFill/>
        </p:spPr>
        <p:txBody>
          <a:bodyPr wrap="square" rtlCol="0">
            <a:spAutoFit/>
          </a:bodyPr>
          <a:lstStyle/>
          <a:p>
            <a:r>
              <a:rPr lang="en-US" altLang="ko-KR" sz="4400" b="1">
                <a:solidFill>
                  <a:schemeClr val="bg1"/>
                </a:solidFill>
                <a:latin typeface="+mj-lt"/>
                <a:ea typeface="Malgun Gothic" panose="020B0503020000020004" pitchFamily="50" charset="-127"/>
              </a:rPr>
              <a:t>NỘI DUNG</a:t>
            </a:r>
            <a:endParaRPr lang="ko-KR" altLang="en-US" sz="4400" b="1" dirty="0">
              <a:solidFill>
                <a:schemeClr val="bg1"/>
              </a:solidFill>
              <a:latin typeface="+mj-lt"/>
              <a:ea typeface="Malgun Gothic" panose="020B0503020000020004" pitchFamily="50" charset="-127"/>
            </a:endParaRPr>
          </a:p>
        </p:txBody>
      </p:sp>
      <p:sp>
        <p:nvSpPr>
          <p:cNvPr id="19" name="Text Box 5"/>
          <p:cNvSpPr txBox="1">
            <a:spLocks noChangeArrowheads="1"/>
          </p:cNvSpPr>
          <p:nvPr/>
        </p:nvSpPr>
        <p:spPr bwMode="auto">
          <a:xfrm>
            <a:off x="6167120" y="1629410"/>
            <a:ext cx="4011295" cy="3476625"/>
          </a:xfrm>
          <a:prstGeom prst="rect">
            <a:avLst/>
          </a:prstGeom>
          <a:noFill/>
          <a:ln w="9525">
            <a:noFill/>
            <a:miter lim="800000"/>
          </a:ln>
        </p:spPr>
        <p:txBody>
          <a:bodyPr wrap="square">
            <a:spAutoFit/>
          </a:bodyPr>
          <a:lstStyle/>
          <a:p>
            <a:pPr>
              <a:lnSpc>
                <a:spcPct val="200000"/>
              </a:lnSpc>
              <a:defRPr/>
            </a:pPr>
            <a:r>
              <a:rPr lang="en-US" altLang="ko-KR" sz="2200" b="1" dirty="0">
                <a:solidFill>
                  <a:schemeClr val="bg1"/>
                </a:solidFill>
                <a:latin typeface="+mj-lt"/>
              </a:rPr>
              <a:t>01 Khảo sát bài toán</a:t>
            </a:r>
            <a:endParaRPr lang="en-US" altLang="ko-KR" sz="2200" b="1" dirty="0">
              <a:solidFill>
                <a:schemeClr val="bg1"/>
              </a:solidFill>
              <a:latin typeface="+mj-lt"/>
            </a:endParaRPr>
          </a:p>
          <a:p>
            <a:pPr>
              <a:lnSpc>
                <a:spcPct val="200000"/>
              </a:lnSpc>
              <a:defRPr/>
            </a:pPr>
            <a:r>
              <a:rPr lang="en-US" altLang="ko-KR" sz="2200" b="1" dirty="0">
                <a:solidFill>
                  <a:schemeClr val="bg1"/>
                </a:solidFill>
                <a:latin typeface="+mj-lt"/>
              </a:rPr>
              <a:t>02  Đặc tả yêu cầu bài toán</a:t>
            </a:r>
            <a:endParaRPr lang="en-US" altLang="ko-KR" sz="2200" b="1" dirty="0">
              <a:solidFill>
                <a:schemeClr val="bg1"/>
              </a:solidFill>
              <a:latin typeface="+mj-lt"/>
            </a:endParaRPr>
          </a:p>
          <a:p>
            <a:pPr>
              <a:lnSpc>
                <a:spcPct val="200000"/>
              </a:lnSpc>
              <a:defRPr/>
            </a:pPr>
            <a:r>
              <a:rPr lang="en-US" altLang="ko-KR" sz="2200" b="1" dirty="0">
                <a:solidFill>
                  <a:schemeClr val="bg1"/>
                </a:solidFill>
                <a:latin typeface="+mj-lt"/>
              </a:rPr>
              <a:t>03 Phân tích yêu cầu </a:t>
            </a:r>
            <a:endParaRPr lang="en-US" altLang="ko-KR" sz="2200" b="1" dirty="0">
              <a:solidFill>
                <a:schemeClr val="bg1"/>
              </a:solidFill>
              <a:latin typeface="+mj-lt"/>
            </a:endParaRPr>
          </a:p>
          <a:p>
            <a:pPr>
              <a:lnSpc>
                <a:spcPct val="200000"/>
              </a:lnSpc>
              <a:defRPr/>
            </a:pPr>
            <a:r>
              <a:rPr lang="en-US" altLang="ko-KR" sz="2200" b="1" dirty="0">
                <a:solidFill>
                  <a:schemeClr val="bg1"/>
                </a:solidFill>
                <a:latin typeface="+mj-lt"/>
              </a:rPr>
              <a:t>04  Thiết kế </a:t>
            </a:r>
            <a:r>
              <a:rPr lang="en-US" altLang="ko-KR" sz="2200" b="1">
                <a:solidFill>
                  <a:schemeClr val="bg1"/>
                </a:solidFill>
                <a:latin typeface="+mj-lt"/>
              </a:rPr>
              <a:t>giao diện </a:t>
            </a:r>
            <a:r>
              <a:rPr lang="en-US" altLang="ko-KR" sz="2200" b="1" dirty="0">
                <a:solidFill>
                  <a:schemeClr val="bg1"/>
                </a:solidFill>
                <a:latin typeface="+mj-lt"/>
              </a:rPr>
              <a:t>phần mềm</a:t>
            </a:r>
            <a:endParaRPr lang="en-US" altLang="ko-KR" sz="2200" b="1" dirty="0">
              <a:solidFill>
                <a:schemeClr val="bg1"/>
              </a:solidFill>
              <a:latin typeface="+mj-lt"/>
            </a:endParaRPr>
          </a:p>
          <a:p>
            <a:pPr>
              <a:lnSpc>
                <a:spcPct val="200000"/>
              </a:lnSpc>
              <a:defRPr/>
            </a:pPr>
            <a:r>
              <a:rPr lang="en-US" altLang="ko-KR" sz="2200" b="1" dirty="0">
                <a:solidFill>
                  <a:schemeClr val="bg1"/>
                </a:solidFill>
                <a:latin typeface="+mj-lt"/>
              </a:rPr>
              <a:t>05 Kết luận và hướng phát triển</a:t>
            </a:r>
            <a:endParaRPr lang="en-US" altLang="ko-KR" sz="2200" b="1" dirty="0">
              <a:solidFill>
                <a:schemeClr val="bg1"/>
              </a:solidFill>
              <a:latin typeface="+mj-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 calcmode="lin" valueType="num">
                                      <p:cBhvr additive="base">
                                        <p:cTn id="1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7" presetClass="entr" presetSubtype="4" fill="hold" nodeType="afterEffect">
                                  <p:stCondLst>
                                    <p:cond delay="0"/>
                                  </p:stCondLst>
                                  <p:childTnLst>
                                    <p:set>
                                      <p:cBhvr>
                                        <p:cTn id="17" dur="1" fill="hold">
                                          <p:stCondLst>
                                            <p:cond delay="0"/>
                                          </p:stCondLst>
                                        </p:cTn>
                                        <p:tgtEl>
                                          <p:spTgt spid="19">
                                            <p:txEl>
                                              <p:pRg st="1" end="1"/>
                                            </p:txEl>
                                          </p:spTgt>
                                        </p:tgtEl>
                                        <p:attrNameLst>
                                          <p:attrName>style.visibility</p:attrName>
                                        </p:attrNameLst>
                                      </p:cBhvr>
                                      <p:to>
                                        <p:strVal val="visible"/>
                                      </p:to>
                                    </p:set>
                                    <p:anim calcmode="lin" valueType="num">
                                      <p:cBhvr additive="base">
                                        <p:cTn id="18"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7" presetClass="entr" presetSubtype="4" fill="hold" nodeType="after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anim calcmode="lin" valueType="num">
                                      <p:cBhvr additive="base">
                                        <p:cTn id="2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7" presetClass="entr" presetSubtype="4" fill="hold" nodeType="after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additive="base">
                                        <p:cTn id="28"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7" presetClass="entr" presetSubtype="4" fill="hold" nodeType="afterEffect">
                                  <p:stCondLst>
                                    <p:cond delay="0"/>
                                  </p:stCondLst>
                                  <p:childTnLst>
                                    <p:set>
                                      <p:cBhvr>
                                        <p:cTn id="32" dur="1" fill="hold">
                                          <p:stCondLst>
                                            <p:cond delay="0"/>
                                          </p:stCondLst>
                                        </p:cTn>
                                        <p:tgtEl>
                                          <p:spTgt spid="19">
                                            <p:txEl>
                                              <p:pRg st="4" end="4"/>
                                            </p:txEl>
                                          </p:spTgt>
                                        </p:tgtEl>
                                        <p:attrNameLst>
                                          <p:attrName>style.visibility</p:attrName>
                                        </p:attrNameLst>
                                      </p:cBhvr>
                                      <p:to>
                                        <p:strVal val="visible"/>
                                      </p:to>
                                    </p:set>
                                    <p:anim calcmode="lin" valueType="num">
                                      <p:cBhvr additive="base">
                                        <p:cTn id="33"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607300" y="1557020"/>
            <a:ext cx="4312285" cy="2787015"/>
          </a:xfrm>
          <a:prstGeom prst="rect">
            <a:avLst/>
          </a:prstGeom>
        </p:spPr>
        <p:txBody>
          <a:bodyPr spcFirstLastPara="1" wrap="square" lIns="121880" tIns="121880" rIns="121880" bIns="121880" anchor="b" anchorCtr="0">
            <a:noAutofit/>
          </a:bodyPr>
          <a:lstStyle/>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thanh toán</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4" name="Picture 14" descr="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7775" y="2076450"/>
            <a:ext cx="5561330" cy="35159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967562" y="1839460"/>
            <a:ext cx="3864196" cy="2787164"/>
          </a:xfrm>
          <a:prstGeom prst="rect">
            <a:avLst/>
          </a:prstGeom>
        </p:spPr>
        <p:txBody>
          <a:bodyPr spcFirstLastPara="1" wrap="square" lIns="121880" tIns="121880" rIns="121880" bIns="121880" anchor="b" anchorCtr="0">
            <a:noAutofit/>
          </a:bodyPr>
          <a:lstStyle/>
          <a:p>
            <a:pPr marL="0" lvl="0" indent="0" algn="l" rtl="0">
              <a:spcBef>
                <a:spcPts val="600"/>
              </a:spcBef>
              <a:spcAft>
                <a:spcPts val="0"/>
              </a:spcAft>
              <a:buNone/>
            </a:pPr>
            <a:r>
              <a:rPr kumimoji="1" lang="en-US" altLang="ko-KR" sz="3600" dirty="0">
                <a:solidFill>
                  <a:schemeClr val="bg1"/>
                </a:solidFill>
                <a:latin typeface="+mj-lt"/>
                <a:cs typeface="굴림" pitchFamily="50" charset="-127"/>
                <a:sym typeface="+mn-ea"/>
              </a:rPr>
              <a:t>Hóa đơn</a:t>
            </a:r>
            <a:endParaRPr kumimoji="1" lang="en-US" altLang="ko-KR" sz="3600" dirty="0">
              <a:solidFill>
                <a:schemeClr val="bg1"/>
              </a:solidFill>
              <a:latin typeface="+mj-lt"/>
              <a:cs typeface="굴림" pitchFamily="50" charset="-127"/>
            </a:endParaRPr>
          </a:p>
          <a:p>
            <a:pPr marL="0" lvl="0" indent="0" algn="l" rtl="0">
              <a:spcBef>
                <a:spcPts val="600"/>
              </a:spcBef>
              <a:spcAft>
                <a:spcPts val="0"/>
              </a:spcAft>
              <a:buNone/>
            </a:pPr>
            <a:endParaRPr lang="en-US" altLang="ko-KR"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3" name="Picture 13" descr="Graphical user interface, application, table&#10;&#10;Description automatically generated"/>
          <p:cNvPicPr>
            <a:picLocks noChangeAspect="1"/>
          </p:cNvPicPr>
          <p:nvPr/>
        </p:nvPicPr>
        <p:blipFill>
          <a:blip r:embed="rId1">
            <a:extLst>
              <a:ext uri="{28A0092B-C50C-407E-A947-70E740481C1C}">
                <a14:useLocalDpi xmlns:a14="http://schemas.microsoft.com/office/drawing/2010/main" val="0"/>
              </a:ext>
            </a:extLst>
          </a:blip>
          <a:srcRect b="62559"/>
          <a:stretch>
            <a:fillRect/>
          </a:stretch>
        </p:blipFill>
        <p:spPr>
          <a:xfrm>
            <a:off x="1240155" y="2061210"/>
            <a:ext cx="5576570" cy="3503295"/>
          </a:xfrm>
          <a:prstGeom prst="rect">
            <a:avLst/>
          </a:prstGeom>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391400" y="1629410"/>
            <a:ext cx="4419600" cy="2787015"/>
          </a:xfrm>
          <a:prstGeom prst="rect">
            <a:avLst/>
          </a:prstGeom>
        </p:spPr>
        <p:txBody>
          <a:bodyPr spcFirstLastPara="1" wrap="square" lIns="121880" tIns="121880" rIns="121880" bIns="121880" anchor="b" anchorCtr="0">
            <a:noAutofit/>
          </a:bodyPr>
          <a:lstStyle/>
          <a:p>
            <a:pPr marL="144780" marR="0" indent="0"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doanh thu</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5" name="Picture 15" descr="Table&#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1430" y="2077085"/>
            <a:ext cx="5507990" cy="35274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4294967295"/>
          </p:nvPr>
        </p:nvSpPr>
        <p:spPr>
          <a:xfrm>
            <a:off x="7588250" y="2061210"/>
            <a:ext cx="4363720" cy="2787015"/>
          </a:xfrm>
          <a:prstGeom prst="rect">
            <a:avLst/>
          </a:prstGeom>
        </p:spPr>
        <p:txBody>
          <a:bodyPr spcFirstLastPara="1" wrap="square" lIns="121880" tIns="121880" rIns="121880" bIns="121880" anchor="b" anchorCtr="0">
            <a:noAutofit/>
          </a:bodyPr>
          <a:lstStyle/>
          <a:p>
            <a:pPr marL="144780" marR="0" indent="0" algn="ctr" defTabSz="914400" fontAlgn="base">
              <a:lnSpc>
                <a:spcPct val="200000"/>
              </a:lnSpc>
              <a:spcBef>
                <a:spcPct val="0"/>
              </a:spcBef>
              <a:spcAft>
                <a:spcPct val="0"/>
              </a:spcAft>
              <a:buClrTx/>
              <a:buSzTx/>
              <a:buFont typeface="+mj-lt"/>
              <a:buNone/>
            </a:pPr>
            <a:r>
              <a:rPr kumimoji="1" lang="en-US" altLang="ko-KR" sz="3600" dirty="0">
                <a:solidFill>
                  <a:schemeClr val="bg1"/>
                </a:solidFill>
                <a:latin typeface="+mj-lt"/>
                <a:cs typeface="굴림" pitchFamily="50" charset="-127"/>
                <a:sym typeface="+mn-ea"/>
              </a:rPr>
              <a:t>Giao diện chi tiết hóa đơn đã được lưu vào hệ thống</a:t>
            </a:r>
            <a:endParaRPr lang="en-GB" sz="3600"/>
          </a:p>
        </p:txBody>
      </p:sp>
      <p:sp>
        <p:nvSpPr>
          <p:cNvPr id="308" name="Google Shape;308;p32"/>
          <p:cNvSpPr txBox="1">
            <a:spLocks noGrp="1"/>
          </p:cNvSpPr>
          <p:nvPr>
            <p:ph type="sldNum" idx="12"/>
          </p:nvPr>
        </p:nvSpPr>
        <p:spPr>
          <a:xfrm>
            <a:off x="5729305" y="6444131"/>
            <a:ext cx="731486" cy="4139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grpSp>
        <p:nvGrpSpPr>
          <p:cNvPr id="309" name="Google Shape;309;p32"/>
          <p:cNvGrpSpPr/>
          <p:nvPr/>
        </p:nvGrpSpPr>
        <p:grpSpPr>
          <a:xfrm>
            <a:off x="463265" y="1839597"/>
            <a:ext cx="7144101" cy="4196459"/>
            <a:chOff x="1177450" y="232286"/>
            <a:chExt cx="6173152" cy="3626121"/>
          </a:xfrm>
        </p:grpSpPr>
        <p:sp>
          <p:nvSpPr>
            <p:cNvPr id="310" name="Google Shape;310;p32"/>
            <p:cNvSpPr/>
            <p:nvPr/>
          </p:nvSpPr>
          <p:spPr>
            <a:xfrm>
              <a:off x="1682275" y="232286"/>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1150"/>
              </a:srgbClr>
            </a:solidFill>
            <a:ln w="19050" cap="flat" cmpd="sng">
              <a:solidFill>
                <a:schemeClr val="lt1"/>
              </a:solidFill>
              <a:prstDash val="solid"/>
              <a:round/>
              <a:headEnd type="none" w="sm" len="sm"/>
              <a:tailEnd type="none" w="sm" len="sm"/>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121880" tIns="60923" rIns="121880" bIns="60923" anchor="ctr"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9" name="Picture 19" descr="Tabl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7935" y="2061210"/>
            <a:ext cx="5554980" cy="36252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idx="4294967295"/>
          </p:nvPr>
        </p:nvSpPr>
        <p:spPr>
          <a:xfrm>
            <a:off x="8098790" y="1413510"/>
            <a:ext cx="4091305" cy="5169535"/>
          </a:xfrm>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r>
              <a:rPr lang="en-US" altLang="en-GB" sz="3900">
                <a:solidFill>
                  <a:schemeClr val="bg1"/>
                </a:solidFill>
              </a:rPr>
              <a:t>Sơ đồ hoạt </a:t>
            </a:r>
            <a:br>
              <a:rPr lang="en-US" altLang="en-GB" sz="3900">
                <a:solidFill>
                  <a:schemeClr val="bg1"/>
                </a:solidFill>
              </a:rPr>
            </a:br>
            <a:r>
              <a:rPr lang="en-US" altLang="en-GB" sz="3900">
                <a:solidFill>
                  <a:schemeClr val="bg1"/>
                </a:solidFill>
              </a:rPr>
              <a:t>động quá trình bán sách</a:t>
            </a:r>
            <a:endParaRPr lang="en-US" altLang="en-GB" sz="3900">
              <a:solidFill>
                <a:schemeClr val="bg1"/>
              </a:solidFill>
            </a:endParaRPr>
          </a:p>
        </p:txBody>
      </p:sp>
      <p:sp>
        <p:nvSpPr>
          <p:cNvPr id="251" name="Google Shape;251;p28"/>
          <p:cNvSpPr/>
          <p:nvPr/>
        </p:nvSpPr>
        <p:spPr>
          <a:xfrm>
            <a:off x="10343660" y="71311"/>
            <a:ext cx="1051428" cy="107342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2" name="Google Shape;252;p28"/>
          <p:cNvSpPr/>
          <p:nvPr/>
        </p:nvSpPr>
        <p:spPr>
          <a:xfrm>
            <a:off x="10559727" y="405127"/>
            <a:ext cx="501246" cy="462962"/>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121880" tIns="121880" rIns="121880" bIns="121880" anchor="ctr" anchorCtr="0">
            <a:noAutofit/>
          </a:bodyPr>
          <a:lstStyle/>
          <a:p>
            <a:pPr marL="0" lvl="0" indent="0" algn="l" rtl="0">
              <a:spcBef>
                <a:spcPts val="0"/>
              </a:spcBef>
              <a:spcAft>
                <a:spcPts val="0"/>
              </a:spcAft>
              <a:buNone/>
            </a:pPr>
            <a:endParaRPr sz="2665"/>
          </a:p>
        </p:txBody>
      </p:sp>
      <p:sp>
        <p:nvSpPr>
          <p:cNvPr id="253" name="Google Shape;253;p28"/>
          <p:cNvSpPr txBox="1">
            <a:spLocks noGrp="1"/>
          </p:cNvSpPr>
          <p:nvPr>
            <p:ph type="sldNum" sz="quarter" idx="12"/>
          </p:nvPr>
        </p:nvSpPr>
        <p:spPr>
          <a:prstGeom prst="rect">
            <a:avLst/>
          </a:prstGeom>
        </p:spPr>
        <p:txBody>
          <a:bodyPr spcFirstLastPara="1" wrap="square" lIns="121880" tIns="121880" rIns="121880" bIns="121880" anchor="t" anchorCtr="0">
            <a:noAutofit/>
          </a:bodyPr>
          <a:lstStyle/>
          <a:p>
            <a:pPr marL="0" lvl="0" indent="0" algn="ctr" rtl="0">
              <a:spcBef>
                <a:spcPts val="0"/>
              </a:spcBef>
              <a:spcAft>
                <a:spcPts val="0"/>
              </a:spcAft>
              <a:buNone/>
            </a:pPr>
            <a:fld id="{00000000-1234-1234-1234-123412341234}" type="slidenum">
              <a:rPr lang="en-GB" sz="1735"/>
            </a:fld>
            <a:endParaRPr lang="en-GB" sz="1735"/>
          </a:p>
        </p:txBody>
      </p:sp>
      <p:pic>
        <p:nvPicPr>
          <p:cNvPr id="2" name="Picture 21"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 y="23495"/>
            <a:ext cx="7920355" cy="6893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67214" y="765498"/>
            <a:ext cx="4537710" cy="1325496"/>
            <a:chOff x="6167033" y="1341197"/>
            <a:chExt cx="4537710" cy="1325496"/>
          </a:xfrm>
        </p:grpSpPr>
        <p:sp>
          <p:nvSpPr>
            <p:cNvPr id="9" name="Text Box 5"/>
            <p:cNvSpPr txBox="1">
              <a:spLocks noChangeArrowheads="1"/>
            </p:cNvSpPr>
            <p:nvPr/>
          </p:nvSpPr>
          <p:spPr bwMode="auto">
            <a:xfrm>
              <a:off x="6217833" y="1903807"/>
              <a:ext cx="448691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Kết luận và hướng phát triển</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2158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67033" y="1341197"/>
              <a:ext cx="936104" cy="706755"/>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05</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857090" y="2223709"/>
            <a:ext cx="10494699" cy="3892732"/>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spAutoFit/>
          </a:bodyPr>
          <a:lstStyle/>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Kết thúc quá trình phát triển phần mềm, đa số đã hoàn thành được những yêu cầu được đặt ra trước đó</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 là xây dựng phần mềm pc quản lý nhà sách nhằm hỗ trợ trong cộng việc quản lý sách cũng như là bán</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 sách. Các chức năng đều dễ sử dụng.</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Tuy nhiên do thời gian có hạn nên trong quá trình phát triển còn 1 số chức năng chưa được hoàn thiện </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cũng như là sự thiếu sót.</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Trong tương lai, nhóm em sẽ cố gắng hoàn thiện phần mềm để mang lại trải nghiệm tốt hơn và có ích cho </a:t>
            </a:r>
            <a:endParaRPr kumimoji="1" lang="en-US" altLang="ko-KR" sz="1800" dirty="0">
              <a:solidFill>
                <a:schemeClr val="tx1"/>
              </a:solidFill>
              <a:latin typeface="+mj-lt"/>
              <a:cs typeface="굴림" pitchFamily="50" charset="-127"/>
            </a:endParaRPr>
          </a:p>
          <a:p>
            <a:pPr marR="0" indent="0" algn="l" defTabSz="914400" fontAlgn="base">
              <a:lnSpc>
                <a:spcPct val="200000"/>
              </a:lnSpc>
              <a:buClrTx/>
              <a:buSzTx/>
              <a:buNone/>
            </a:pPr>
            <a:r>
              <a:rPr kumimoji="1" lang="en-US" altLang="ko-KR" sz="1800" dirty="0">
                <a:solidFill>
                  <a:schemeClr val="tx1"/>
                </a:solidFill>
                <a:latin typeface="+mj-lt"/>
                <a:cs typeface="굴림" pitchFamily="50" charset="-127"/>
              </a:rPr>
              <a:t>người sử dụng, phát triển thêm nhiều chức năng hơn để giúp đơn giản hóa công việc quản lý của một nhà sách.</a:t>
            </a:r>
            <a:endParaRPr kumimoji="1" lang="en-US" altLang="ko-KR" sz="1800" dirty="0">
              <a:solidFill>
                <a:schemeClr val="tx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YOU</a:t>
            </a:r>
            <a:endParaRPr lang="ko-KR"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175923" y="1311987"/>
            <a:ext cx="4117340" cy="1358516"/>
            <a:chOff x="6175923" y="1298017"/>
            <a:chExt cx="4117340" cy="1358516"/>
          </a:xfrm>
        </p:grpSpPr>
        <p:sp>
          <p:nvSpPr>
            <p:cNvPr id="9" name="Text Box 5"/>
            <p:cNvSpPr txBox="1">
              <a:spLocks noChangeArrowheads="1"/>
            </p:cNvSpPr>
            <p:nvPr/>
          </p:nvSpPr>
          <p:spPr bwMode="auto">
            <a:xfrm>
              <a:off x="6217833" y="1903807"/>
              <a:ext cx="4075430" cy="521970"/>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US" altLang="ko-KR" sz="2800" b="1" dirty="0">
                  <a:solidFill>
                    <a:srgbClr val="8B685D"/>
                  </a:solidFill>
                  <a:latin typeface="+mj-lt"/>
                  <a:cs typeface="굴림" pitchFamily="50" charset="-127"/>
                </a:rPr>
                <a:t>Khảo sát yêu cầu bài toán</a:t>
              </a:r>
              <a:endParaRPr kumimoji="1" lang="en-US" altLang="ko-KR" sz="2800" b="1" dirty="0">
                <a:solidFill>
                  <a:srgbClr val="8B685D"/>
                </a:solidFill>
                <a:latin typeface="+mj-lt"/>
                <a:cs typeface="굴림" pitchFamily="50" charset="-127"/>
              </a:endParaRPr>
            </a:p>
          </p:txBody>
        </p:sp>
        <p:sp>
          <p:nvSpPr>
            <p:cNvPr id="10" name="직사각형 9"/>
            <p:cNvSpPr/>
            <p:nvPr/>
          </p:nvSpPr>
          <p:spPr>
            <a:xfrm>
              <a:off x="6217894" y="2411423"/>
              <a:ext cx="3024336" cy="245110"/>
            </a:xfrm>
            <a:prstGeom prst="rect">
              <a:avLst/>
            </a:prstGeom>
            <a:noFill/>
          </p:spPr>
          <p:txBody>
            <a:bodyPr wrap="square">
              <a:spAutoFit/>
            </a:bodyPr>
            <a:lstStyle/>
            <a:p>
              <a:pPr lvl="0">
                <a:lnSpc>
                  <a:spcPts val="1200"/>
                </a:lnSpc>
                <a:defRPr/>
              </a:pPr>
              <a:endParaRPr lang="en-US" altLang="ko-KR" sz="1200" dirty="0">
                <a:solidFill>
                  <a:srgbClr val="8B685D"/>
                </a:solidFill>
                <a:latin typeface="+mj-lt"/>
                <a:cs typeface="굴림" pitchFamily="50" charset="-127"/>
              </a:endParaRPr>
            </a:p>
          </p:txBody>
        </p:sp>
        <p:sp>
          <p:nvSpPr>
            <p:cNvPr id="11" name="Text Box 4"/>
            <p:cNvSpPr txBox="1">
              <a:spLocks noChangeArrowheads="1"/>
            </p:cNvSpPr>
            <p:nvPr/>
          </p:nvSpPr>
          <p:spPr bwMode="auto">
            <a:xfrm>
              <a:off x="6175923" y="1298017"/>
              <a:ext cx="936104" cy="707886"/>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8B685D"/>
                  </a:solidFill>
                  <a:latin typeface="+mj-lt"/>
                  <a:ea typeface="Malgun Gothic" panose="020B0503020000020004" pitchFamily="50" charset="-127"/>
                  <a:cs typeface="굴림" pitchFamily="50" charset="-127"/>
                </a:rPr>
                <a:t>01</a:t>
              </a:r>
              <a:endParaRPr kumimoji="1" lang="ko-KR" altLang="ko-KR" sz="4000" b="1" dirty="0">
                <a:solidFill>
                  <a:srgbClr val="8B685D"/>
                </a:solidFill>
                <a:latin typeface="+mj-lt"/>
                <a:ea typeface="Malgun Gothic" panose="020B0503020000020004" pitchFamily="50" charset="-127"/>
                <a:cs typeface="굴림" pitchFamily="50" charset="-127"/>
              </a:endParaRPr>
            </a:p>
          </p:txBody>
        </p:sp>
      </p:grpSp>
      <p:sp>
        <p:nvSpPr>
          <p:cNvPr id="12" name="Text Box 9"/>
          <p:cNvSpPr txBox="1">
            <a:spLocks noChangeArrowheads="1"/>
          </p:cNvSpPr>
          <p:nvPr/>
        </p:nvSpPr>
        <p:spPr bwMode="auto">
          <a:xfrm>
            <a:off x="6175225" y="2712327"/>
            <a:ext cx="4063272" cy="3415030"/>
          </a:xfrm>
          <a:prstGeom prst="rect">
            <a:avLst/>
          </a:prstGeom>
          <a:noFill/>
          <a:ln w="9525">
            <a:noFill/>
            <a:miter lim="800000"/>
          </a:ln>
          <a:effectLst/>
        </p:spPr>
        <p:txBody>
          <a:bodyPr vert="horz" wrap="square" lIns="91440" tIns="45720" rIns="91440" bIns="45720" numCol="1" anchor="t" anchorCtr="0" compatLnSpc="1">
            <a:spAutoFit/>
          </a:bodyPr>
          <a:lstStyle/>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Hiện trạng bài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Mục đích quản lý bài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Xác định thông tin cơ bản cho bài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Khảo sát bài toán</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Biểu đồ phần cấp chức năng (BFD)</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kumimoji="1" lang="en-US" altLang="ko-KR" sz="1800" dirty="0">
                <a:solidFill>
                  <a:schemeClr val="bg1"/>
                </a:solidFill>
                <a:latin typeface="+mj-lt"/>
                <a:cs typeface="굴림" pitchFamily="50" charset="-127"/>
              </a:rPr>
              <a:t>Xây dựng kế hoạch dự án</a:t>
            </a:r>
            <a:endParaRPr kumimoji="1" lang="en-US" altLang="ko-KR" sz="1800" dirty="0">
              <a:solidFill>
                <a:schemeClr val="bg1"/>
              </a:solidFill>
              <a:latin typeface="+mj-lt"/>
              <a:cs typeface="굴림" pitchFamily="50" charset="-127"/>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 calcmode="lin" valueType="num">
                                      <p:cBhvr additive="base">
                                        <p:cTn id="16"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
                                            <p:txEl>
                                              <p:pRg st="2" end="2"/>
                                            </p:txEl>
                                          </p:spTgt>
                                        </p:tgtEl>
                                        <p:attrNameLst>
                                          <p:attrName>style.visibility</p:attrName>
                                        </p:attrNameLst>
                                      </p:cBhvr>
                                      <p:to>
                                        <p:strVal val="visible"/>
                                      </p:to>
                                    </p:set>
                                    <p:anim calcmode="lin" valueType="num">
                                      <p:cBhvr additive="base">
                                        <p:cTn id="20"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xEl>
                                              <p:pRg st="3" end="3"/>
                                            </p:txEl>
                                          </p:spTgt>
                                        </p:tgtEl>
                                        <p:attrNameLst>
                                          <p:attrName>style.visibility</p:attrName>
                                        </p:attrNameLst>
                                      </p:cBhvr>
                                      <p:to>
                                        <p:strVal val="visible"/>
                                      </p:to>
                                    </p:set>
                                    <p:anim calcmode="lin" valueType="num">
                                      <p:cBhvr additive="base">
                                        <p:cTn id="24"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2">
                                            <p:txEl>
                                              <p:pRg st="4" end="4"/>
                                            </p:txEl>
                                          </p:spTgt>
                                        </p:tgtEl>
                                        <p:attrNameLst>
                                          <p:attrName>style.visibility</p:attrName>
                                        </p:attrNameLst>
                                      </p:cBhvr>
                                      <p:to>
                                        <p:strVal val="visible"/>
                                      </p:to>
                                    </p:set>
                                    <p:anim calcmode="lin" valueType="num">
                                      <p:cBhvr additive="base">
                                        <p:cTn id="28"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 calcmode="lin" valueType="num">
                                      <p:cBhvr additive="base">
                                        <p:cTn id="32"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Hiện trạng bài toán</a:t>
            </a:r>
            <a:endParaRPr lang="ko-KR" altLang="en-US" dirty="0"/>
          </a:p>
        </p:txBody>
      </p:sp>
      <p:sp>
        <p:nvSpPr>
          <p:cNvPr id="37" name="내용 개체 틀 36"/>
          <p:cNvSpPr>
            <a:spLocks noGrp="1"/>
          </p:cNvSpPr>
          <p:nvPr>
            <p:ph idx="1"/>
          </p:nvPr>
        </p:nvSpPr>
        <p:spPr>
          <a:xfrm>
            <a:off x="609600" y="1485265"/>
            <a:ext cx="11096625" cy="4824730"/>
          </a:xfrm>
        </p:spPr>
        <p:txBody>
          <a:bodyPr/>
          <a:lstStyle/>
          <a:p>
            <a:pPr algn="l">
              <a:lnSpc>
                <a:spcPct val="260000"/>
              </a:lnSpc>
              <a:buFont typeface="Wingdings" panose="05000000000000000000" charset="0"/>
              <a:buChar char="v"/>
            </a:pPr>
            <a:r>
              <a:rPr lang="en-US" altLang="ko-KR" dirty="0"/>
              <a:t>Tên cửa hàng: Cửa hàng Hương Nhi </a:t>
            </a:r>
            <a:endParaRPr lang="en-US" altLang="ko-KR" dirty="0"/>
          </a:p>
          <a:p>
            <a:pPr algn="l">
              <a:lnSpc>
                <a:spcPct val="260000"/>
              </a:lnSpc>
              <a:buFont typeface="Wingdings" panose="05000000000000000000" charset="0"/>
              <a:buChar char="v"/>
            </a:pPr>
            <a:r>
              <a:rPr lang="en-US" altLang="ko-KR" dirty="0"/>
              <a:t>Mô tả cửa hàng: Hương Nhi là một cửa hàng bán sách, bao gồm nhiều loại sách khác nhau từ Văn học - Nghệ thuật, Thiên văn học, Chính trị - Pháp luật, Khoa học công nghệ - Kinh tế, sách giáo trình, </a:t>
            </a:r>
            <a:endParaRPr lang="en-US" altLang="ko-KR" dirty="0"/>
          </a:p>
          <a:p>
            <a:pPr marL="0" indent="0" algn="l">
              <a:lnSpc>
                <a:spcPct val="260000"/>
              </a:lnSpc>
              <a:buFont typeface="Wingdings" panose="05000000000000000000" charset="0"/>
            </a:pPr>
            <a:r>
              <a:rPr lang="en-US" altLang="ko-KR" dirty="0"/>
              <a:t> trinh thám, tiểu thuyết, truyện, sách tâm lý, sách thiếu nhi,…</a:t>
            </a:r>
            <a:endParaRPr lang="en-US" altLang="ko-KR"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circle(in)">
                                      <p:cBhvr>
                                        <p:cTn id="12" dur="1000"/>
                                        <p:tgtEl>
                                          <p:spTgt spid="37">
                                            <p:txEl>
                                              <p:pRg st="0" end="0"/>
                                            </p:txEl>
                                          </p:spTgt>
                                        </p:tgtEl>
                                      </p:cBhvr>
                                    </p:animEffect>
                                  </p:childTnLst>
                                </p:cTn>
                              </p:par>
                            </p:childTnLst>
                          </p:cTn>
                        </p:par>
                        <p:par>
                          <p:cTn id="13" fill="hold">
                            <p:stCondLst>
                              <p:cond delay="1000"/>
                            </p:stCondLst>
                            <p:childTnLst>
                              <p:par>
                                <p:cTn id="14" presetID="6" presetClass="entr" presetSubtype="16" fill="hold" nodeType="afterEffect">
                                  <p:stCondLst>
                                    <p:cond delay="0"/>
                                  </p:stCondLst>
                                  <p:childTnLst>
                                    <p:set>
                                      <p:cBhvr>
                                        <p:cTn id="15" dur="1" fill="hold">
                                          <p:stCondLst>
                                            <p:cond delay="0"/>
                                          </p:stCondLst>
                                        </p:cTn>
                                        <p:tgtEl>
                                          <p:spTgt spid="37">
                                            <p:txEl>
                                              <p:pRg st="1" end="1"/>
                                            </p:txEl>
                                          </p:spTgt>
                                        </p:tgtEl>
                                        <p:attrNameLst>
                                          <p:attrName>style.visibility</p:attrName>
                                        </p:attrNameLst>
                                      </p:cBhvr>
                                      <p:to>
                                        <p:strVal val="visible"/>
                                      </p:to>
                                    </p:set>
                                    <p:animEffect transition="in" filter="circle(in)">
                                      <p:cBhvr>
                                        <p:cTn id="16" dur="1000"/>
                                        <p:tgtEl>
                                          <p:spTgt spid="37">
                                            <p:txEl>
                                              <p:pRg st="1" end="1"/>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7">
                                            <p:txEl>
                                              <p:pRg st="2" end="2"/>
                                            </p:txEl>
                                          </p:spTgt>
                                        </p:tgtEl>
                                        <p:attrNameLst>
                                          <p:attrName>style.visibility</p:attrName>
                                        </p:attrNameLst>
                                      </p:cBhvr>
                                      <p:to>
                                        <p:strVal val="visible"/>
                                      </p:to>
                                    </p:set>
                                    <p:animEffect transition="in" filter="circle(in)">
                                      <p:cBhvr>
                                        <p:cTn id="19" dur="10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89434"/>
            <a:ext cx="10971372" cy="798753"/>
          </a:xfrm>
        </p:spPr>
        <p:txBody>
          <a:bodyPr/>
          <a:lstStyle/>
          <a:p>
            <a:r>
              <a:rPr lang="en-US" altLang="ko-KR"/>
              <a:t>Mục đích quản lý bài toán</a:t>
            </a:r>
            <a:endParaRPr lang="en-US" altLang="ko-KR"/>
          </a:p>
        </p:txBody>
      </p:sp>
      <p:sp>
        <p:nvSpPr>
          <p:cNvPr id="6" name="내용 개체 틀 5"/>
          <p:cNvSpPr>
            <a:spLocks noGrp="1"/>
          </p:cNvSpPr>
          <p:nvPr>
            <p:ph idx="1"/>
          </p:nvPr>
        </p:nvSpPr>
        <p:spPr>
          <a:xfrm>
            <a:off x="622856" y="1485578"/>
            <a:ext cx="10971372" cy="4824535"/>
          </a:xfrm>
        </p:spPr>
        <p:style>
          <a:lnRef idx="1">
            <a:schemeClr val="accent1"/>
          </a:lnRef>
          <a:fillRef idx="3">
            <a:schemeClr val="accent1"/>
          </a:fillRef>
          <a:effectRef idx="2">
            <a:schemeClr val="accent1"/>
          </a:effectRef>
          <a:fontRef idx="minor">
            <a:schemeClr val="lt1"/>
          </a:fontRef>
        </p:style>
        <p:txBody>
          <a:bodyPr/>
          <a:lstStyle/>
          <a:p>
            <a:pPr>
              <a:lnSpc>
                <a:spcPct val="240000"/>
              </a:lnSpc>
              <a:buFont typeface="Wingdings" panose="05000000000000000000" charset="0"/>
              <a:buChar char="v"/>
            </a:pPr>
            <a:r>
              <a:rPr lang="en-US" altLang="ko-KR" i="0"/>
              <a:t>Quản </a:t>
            </a:r>
            <a:r>
              <a:rPr lang="en-US" altLang="ko-KR" i="0" dirty="0"/>
              <a:t>lý được các thông tin của sách như: tác giả, nhà xuất bản,….</a:t>
            </a:r>
            <a:endParaRPr lang="en-US" altLang="ko-KR" i="0" dirty="0"/>
          </a:p>
          <a:p>
            <a:pPr>
              <a:lnSpc>
                <a:spcPct val="240000"/>
              </a:lnSpc>
              <a:buFont typeface="Wingdings" panose="05000000000000000000" charset="0"/>
              <a:buChar char="v"/>
            </a:pPr>
            <a:r>
              <a:rPr lang="en-US" altLang="ko-KR" i="0"/>
              <a:t>Quản </a:t>
            </a:r>
            <a:r>
              <a:rPr lang="en-US" altLang="ko-KR" i="0" dirty="0"/>
              <a:t>lý được việc </a:t>
            </a:r>
            <a:r>
              <a:rPr lang="en-US" altLang="ko-KR" i="0"/>
              <a:t>bán sách: lập hóa đơn</a:t>
            </a:r>
            <a:endParaRPr lang="en-US" altLang="ko-KR" i="0" dirty="0"/>
          </a:p>
          <a:p>
            <a:pPr>
              <a:lnSpc>
                <a:spcPct val="240000"/>
              </a:lnSpc>
              <a:buFont typeface="Wingdings" panose="05000000000000000000" charset="0"/>
              <a:buChar char="v"/>
            </a:pPr>
            <a:r>
              <a:rPr lang="en-US" altLang="ko-KR" i="0"/>
              <a:t>Quản </a:t>
            </a:r>
            <a:r>
              <a:rPr lang="en-US" altLang="ko-KR" i="0" dirty="0"/>
              <a:t>lý được thông tin </a:t>
            </a:r>
            <a:r>
              <a:rPr lang="en-US" altLang="ko-KR" i="0"/>
              <a:t>khách hàng: mã, tên, SĐT,..</a:t>
            </a:r>
            <a:endParaRPr lang="en-US" altLang="ko-KR" i="0" dirty="0"/>
          </a:p>
          <a:p>
            <a:pPr>
              <a:lnSpc>
                <a:spcPct val="240000"/>
              </a:lnSpc>
              <a:buFont typeface="Wingdings" panose="05000000000000000000" charset="0"/>
              <a:buChar char="v"/>
            </a:pPr>
            <a:r>
              <a:rPr lang="en-US" altLang="ko-KR" i="0"/>
              <a:t>Quản </a:t>
            </a:r>
            <a:r>
              <a:rPr lang="en-US" altLang="ko-KR" i="0" dirty="0"/>
              <a:t>lý được </a:t>
            </a:r>
            <a:r>
              <a:rPr lang="en-US" altLang="ko-KR" i="0"/>
              <a:t>doanh thu: tháng, năm</a:t>
            </a:r>
            <a:endParaRPr lang="en-US" altLang="ko-KR" i="0" dirty="0"/>
          </a:p>
          <a:p>
            <a:pPr>
              <a:lnSpc>
                <a:spcPct val="240000"/>
              </a:lnSpc>
              <a:buFont typeface="Wingdings" panose="05000000000000000000" charset="0"/>
              <a:buChar char="v"/>
            </a:pPr>
            <a:r>
              <a:rPr lang="en-US" altLang="ko-KR" i="0"/>
              <a:t>Quản </a:t>
            </a:r>
            <a:r>
              <a:rPr lang="en-US" altLang="ko-KR" i="0" dirty="0"/>
              <a:t>lý được kho sách (nhập/bán sách)</a:t>
            </a:r>
            <a:endParaRPr lang="en-US" altLang="ko-KR" i="0" dirty="0"/>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6">
                                            <p:txEl>
                                              <p:pRg st="0" end="0"/>
                                            </p:txEl>
                                          </p:spTgt>
                                        </p:tgtEl>
                                        <p:attrNameLst>
                                          <p:attrName>ppt_y</p:attrName>
                                        </p:attrNameLst>
                                      </p:cBhvr>
                                      <p:tavLst>
                                        <p:tav tm="0">
                                          <p:val>
                                            <p:strVal val="1+#ppt_h/2"/>
                                          </p:val>
                                        </p:tav>
                                        <p:tav tm="100000">
                                          <p:val>
                                            <p:strVal val="#ppt_y"/>
                                          </p:val>
                                        </p:tav>
                                      </p:tavLst>
                                    </p:anim>
                                  </p:childTnLst>
                                </p:cTn>
                              </p:par>
                              <p:par>
                                <p:cTn id="14" presetID="7" presetClass="entr" presetSubtype="4"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6">
                                            <p:txEl>
                                              <p:pRg st="1" end="1"/>
                                            </p:txEl>
                                          </p:spTgt>
                                        </p:tgtEl>
                                        <p:attrNameLst>
                                          <p:attrName>ppt_y</p:attrName>
                                        </p:attrNameLst>
                                      </p:cBhvr>
                                      <p:tavLst>
                                        <p:tav tm="0">
                                          <p:val>
                                            <p:strVal val="1+#ppt_h/2"/>
                                          </p:val>
                                        </p:tav>
                                        <p:tav tm="100000">
                                          <p:val>
                                            <p:strVal val="#ppt_y"/>
                                          </p:val>
                                        </p:tav>
                                      </p:tavLst>
                                    </p:anim>
                                  </p:childTnLst>
                                </p:cTn>
                              </p:par>
                              <p:par>
                                <p:cTn id="18" presetID="7" presetClass="entr" presetSubtype="4"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1000" fill="hold"/>
                                        <p:tgtEl>
                                          <p:spTgt spid="6">
                                            <p:txEl>
                                              <p:pRg st="2" end="2"/>
                                            </p:txEl>
                                          </p:spTgt>
                                        </p:tgtEl>
                                        <p:attrNameLst>
                                          <p:attrName>ppt_y</p:attrName>
                                        </p:attrNameLst>
                                      </p:cBhvr>
                                      <p:tavLst>
                                        <p:tav tm="0">
                                          <p:val>
                                            <p:strVal val="1+#ppt_h/2"/>
                                          </p:val>
                                        </p:tav>
                                        <p:tav tm="100000">
                                          <p:val>
                                            <p:strVal val="#ppt_y"/>
                                          </p:val>
                                        </p:tav>
                                      </p:tavLst>
                                    </p:anim>
                                  </p:childTnLst>
                                </p:cTn>
                              </p:par>
                              <p:par>
                                <p:cTn id="22" presetID="7" presetClass="entr" presetSubtype="4"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additive="base">
                                        <p:cTn id="2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6">
                                            <p:txEl>
                                              <p:pRg st="3" end="3"/>
                                            </p:txEl>
                                          </p:spTgt>
                                        </p:tgtEl>
                                        <p:attrNameLst>
                                          <p:attrName>ppt_y</p:attrName>
                                        </p:attrNameLst>
                                      </p:cBhvr>
                                      <p:tavLst>
                                        <p:tav tm="0">
                                          <p:val>
                                            <p:strVal val="1+#ppt_h/2"/>
                                          </p:val>
                                        </p:tav>
                                        <p:tav tm="100000">
                                          <p:val>
                                            <p:strVal val="#ppt_y"/>
                                          </p:val>
                                        </p:tav>
                                      </p:tavLst>
                                    </p:anim>
                                  </p:childTnLst>
                                </p:cTn>
                              </p:par>
                              <p:par>
                                <p:cTn id="26" presetID="7" presetClass="entr" presetSubtype="4" fill="hold"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additive="base">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9" dur="10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Xác định thông tin cơ bản cho nghiệp vụ của bài toán</a:t>
            </a:r>
            <a:endParaRPr lang="ko-KR" altLang="en-US" dirty="0"/>
          </a:p>
        </p:txBody>
      </p:sp>
      <p:sp>
        <p:nvSpPr>
          <p:cNvPr id="3" name="Text Box 2"/>
          <p:cNvSpPr txBox="1"/>
          <p:nvPr/>
        </p:nvSpPr>
        <p:spPr>
          <a:xfrm>
            <a:off x="609600" y="1557020"/>
            <a:ext cx="2783840" cy="2538095"/>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sách</a:t>
            </a:r>
            <a:endParaRPr lang="en-GB" sz="2400" b="1" i="1">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sách,Tên     sách, Tác giả, Thể loại, Năm xuất bản, Nhà    xuất bản, Giá bán</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Thông tin đầy </a:t>
            </a:r>
            <a:endParaRPr lang="en-US" altLang="en-GB">
              <a:solidFill>
                <a:schemeClr val="bg1"/>
              </a:solidFill>
              <a:sym typeface="+mn-ea"/>
            </a:endParaRPr>
          </a:p>
          <a:p>
            <a:pPr lvl="0" indent="0" algn="l" rtl="0">
              <a:spcBef>
                <a:spcPts val="600"/>
              </a:spcBef>
              <a:spcAft>
                <a:spcPts val="0"/>
              </a:spcAft>
              <a:buFont typeface="Wingdings" panose="05000000000000000000" charset="0"/>
              <a:buNone/>
            </a:pPr>
            <a:r>
              <a:rPr lang="en-US" altLang="en-GB">
                <a:solidFill>
                  <a:schemeClr val="bg1"/>
                </a:solidFill>
                <a:sym typeface="+mn-ea"/>
              </a:rPr>
              <a:t>đủ của sách (cả hình ảnh)</a:t>
            </a:r>
            <a:endParaRPr lang="en-US" altLang="en-GB">
              <a:solidFill>
                <a:schemeClr val="bg1"/>
              </a:solidFill>
              <a:sym typeface="+mn-ea"/>
            </a:endParaRPr>
          </a:p>
        </p:txBody>
      </p:sp>
      <p:sp>
        <p:nvSpPr>
          <p:cNvPr id="8" name="Text Box 7"/>
          <p:cNvSpPr txBox="1"/>
          <p:nvPr/>
        </p:nvSpPr>
        <p:spPr>
          <a:xfrm>
            <a:off x="3747194" y="1629410"/>
            <a:ext cx="4154497" cy="2462213"/>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Bán sách</a:t>
            </a:r>
            <a:endParaRPr lang="en-GB" sz="2400" b="1" i="1">
              <a:solidFill>
                <a:schemeClr val="bg1"/>
              </a:solidFill>
              <a:sym typeface="+mn-ea"/>
            </a:endParaRPr>
          </a:p>
          <a:p>
            <a:pPr marL="342900" lvl="0" indent="-342900" rtl="0">
              <a:spcBef>
                <a:spcPts val="600"/>
              </a:spcBef>
              <a:spcAft>
                <a:spcPts val="0"/>
              </a:spcAft>
              <a:buFont typeface="Wingdings" panose="05000000000000000000" charset="0"/>
              <a:buChar char="ü"/>
            </a:pPr>
            <a:r>
              <a:rPr lang="en-US" altLang="en-GB">
                <a:solidFill>
                  <a:schemeClr val="bg1"/>
                </a:solidFill>
                <a:sym typeface="+mn-ea"/>
              </a:rPr>
              <a:t>Input: Mã khách hàng, Tên sách, Số lượng, Giá bán, Tổng tiền, Mã hóa đơn</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Hóa đơn gồm có thông tin khách hàng, danh sách sách bán,</a:t>
            </a:r>
            <a:br>
              <a:rPr lang="en-US" altLang="en-GB">
                <a:solidFill>
                  <a:schemeClr val="bg1"/>
                </a:solidFill>
                <a:sym typeface="+mn-ea"/>
              </a:rPr>
            </a:br>
            <a:r>
              <a:rPr lang="en-US" altLang="en-GB">
                <a:solidFill>
                  <a:schemeClr val="bg1"/>
                </a:solidFill>
                <a:sym typeface="+mn-ea"/>
              </a:rPr>
              <a:t>tổng chi phí, xuất hóa đơn</a:t>
            </a:r>
            <a:endParaRPr lang="en-US" altLang="en-GB">
              <a:solidFill>
                <a:schemeClr val="bg1"/>
              </a:solidFill>
              <a:sym typeface="+mn-ea"/>
            </a:endParaRPr>
          </a:p>
        </p:txBody>
      </p:sp>
      <p:sp>
        <p:nvSpPr>
          <p:cNvPr id="10" name="Text Box 9"/>
          <p:cNvSpPr txBox="1"/>
          <p:nvPr/>
        </p:nvSpPr>
        <p:spPr>
          <a:xfrm>
            <a:off x="8111431" y="1629410"/>
            <a:ext cx="3893880" cy="2462213"/>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thông tin khách hàng</a:t>
            </a:r>
            <a:endParaRPr lang="en-GB" sz="2400" b="1" i="1">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khách hàng, Tên khách hàng, Địa chỉ, Số điện thoại,</a:t>
            </a:r>
            <a:br>
              <a:rPr lang="en-US" altLang="en-GB">
                <a:solidFill>
                  <a:schemeClr val="bg1"/>
                </a:solidFill>
                <a:sym typeface="+mn-ea"/>
              </a:rPr>
            </a:br>
            <a:r>
              <a:rPr lang="en-US" altLang="en-GB">
                <a:solidFill>
                  <a:schemeClr val="bg1"/>
                </a:solidFill>
                <a:sym typeface="+mn-ea"/>
              </a:rPr>
              <a:t>Email</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Chi tiết thông tin khách  hàng. Nút thêm sửa xóa thông</a:t>
            </a:r>
            <a:br>
              <a:rPr lang="en-US" altLang="en-GB">
                <a:solidFill>
                  <a:schemeClr val="bg1"/>
                </a:solidFill>
                <a:sym typeface="+mn-ea"/>
              </a:rPr>
            </a:br>
            <a:r>
              <a:rPr lang="en-US" altLang="en-GB">
                <a:solidFill>
                  <a:schemeClr val="bg1"/>
                </a:solidFill>
                <a:sym typeface="+mn-ea"/>
              </a:rPr>
              <a:t>tin</a:t>
            </a:r>
            <a:endParaRPr lang="en-US" altLang="en-GB">
              <a:solidFill>
                <a:schemeClr val="bg1"/>
              </a:solidFill>
              <a:sym typeface="+mn-ea"/>
            </a:endParaRPr>
          </a:p>
        </p:txBody>
      </p:sp>
      <p:sp>
        <p:nvSpPr>
          <p:cNvPr id="11" name="Text Box 10"/>
          <p:cNvSpPr txBox="1"/>
          <p:nvPr/>
        </p:nvSpPr>
        <p:spPr>
          <a:xfrm>
            <a:off x="1270635" y="4365625"/>
            <a:ext cx="4295140" cy="2153285"/>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doanh thu</a:t>
            </a:r>
            <a:endParaRPr lang="en-GB" sz="2400" b="1" i="1">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hóa đơn, Mã khách hàng,Ngày nhập, Tổng tiền</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Danh sách hóa đơn trong     tháng/năm, file excel tổng kết doanh thu</a:t>
            </a:r>
            <a:endParaRPr lang="en-US" altLang="en-GB">
              <a:solidFill>
                <a:schemeClr val="bg1"/>
              </a:solidFill>
              <a:sym typeface="+mn-ea"/>
            </a:endParaRPr>
          </a:p>
        </p:txBody>
      </p:sp>
      <p:sp>
        <p:nvSpPr>
          <p:cNvPr id="12" name="Text Box 11"/>
          <p:cNvSpPr txBox="1"/>
          <p:nvPr/>
        </p:nvSpPr>
        <p:spPr>
          <a:xfrm>
            <a:off x="6887210" y="4398010"/>
            <a:ext cx="4081780" cy="1845310"/>
          </a:xfrm>
          <a:prstGeom prst="rect">
            <a:avLst/>
          </a:prstGeom>
          <a:noFill/>
        </p:spPr>
        <p:txBody>
          <a:bodyPr wrap="square" rtlCol="0" anchor="t">
            <a:spAutoFit/>
          </a:bodyPr>
          <a:lstStyle/>
          <a:p>
            <a:pPr marL="0" lvl="0" indent="0" algn="l" rtl="0">
              <a:spcBef>
                <a:spcPts val="600"/>
              </a:spcBef>
              <a:spcAft>
                <a:spcPts val="0"/>
              </a:spcAft>
              <a:buNone/>
            </a:pPr>
            <a:r>
              <a:rPr lang="en-GB" sz="2400" b="1" i="1">
                <a:solidFill>
                  <a:schemeClr val="bg1"/>
                </a:solidFill>
                <a:sym typeface="+mn-ea"/>
              </a:rPr>
              <a:t>Quản lý kho</a:t>
            </a:r>
            <a:endParaRPr lang="en-GB" sz="2400" b="1" i="1">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Input: Mã sách, Nhà cung cấp, Giá gốc, Số lượng, Ngày nhập kho</a:t>
            </a:r>
            <a:endParaRPr lang="en-US" altLang="en-GB">
              <a:solidFill>
                <a:schemeClr val="bg1"/>
              </a:solidFill>
              <a:sym typeface="+mn-ea"/>
            </a:endParaRPr>
          </a:p>
          <a:p>
            <a:pPr marL="342900" lvl="0" indent="-342900" algn="l" rtl="0">
              <a:spcBef>
                <a:spcPts val="600"/>
              </a:spcBef>
              <a:spcAft>
                <a:spcPts val="0"/>
              </a:spcAft>
              <a:buFont typeface="Wingdings" panose="05000000000000000000" charset="0"/>
              <a:buChar char="ü"/>
            </a:pPr>
            <a:r>
              <a:rPr lang="en-US" altLang="en-GB">
                <a:solidFill>
                  <a:schemeClr val="bg1"/>
                </a:solidFill>
                <a:sym typeface="+mn-ea"/>
              </a:rPr>
              <a:t>Output: Các đầu sách đã được sắp xếp, file excel nhập sách</a:t>
            </a:r>
            <a:endParaRPr lang="en-US" altLang="en-GB">
              <a:solidFill>
                <a:schemeClr val="bg1"/>
              </a:solidFill>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amond(in)">
                                      <p:cBhvr>
                                        <p:cTn id="12" dur="500"/>
                                        <p:tgtEl>
                                          <p:spTgt spid="3">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checkerboard(across)">
                                      <p:cBhvr>
                                        <p:cTn id="28" dur="500"/>
                                        <p:tgtEl>
                                          <p:spTgt spid="8">
                                            <p:txEl>
                                              <p:pRg st="0" end="0"/>
                                            </p:txEl>
                                          </p:spTgt>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dissolve">
                                      <p:cBhvr>
                                        <p:cTn id="32" dur="500"/>
                                        <p:tgtEl>
                                          <p:spTgt spid="8">
                                            <p:txEl>
                                              <p:pRg st="1" end="1"/>
                                            </p:txEl>
                                          </p:spTgt>
                                        </p:tgtEl>
                                      </p:cBhvr>
                                    </p:animEffect>
                                  </p:childTnLst>
                                </p:cTn>
                              </p:par>
                            </p:childTnLst>
                          </p:cTn>
                        </p:par>
                        <p:par>
                          <p:cTn id="33" fill="hold">
                            <p:stCondLst>
                              <p:cond delay="1000"/>
                            </p:stCondLst>
                            <p:childTnLst>
                              <p:par>
                                <p:cTn id="34" presetID="9" presetClass="entr" presetSubtype="0" fill="hold" nodeType="after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dissolve">
                                      <p:cBhvr>
                                        <p:cTn id="36" dur="500"/>
                                        <p:tgtEl>
                                          <p:spTgt spid="8">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diamond(in)">
                                      <p:cBhvr>
                                        <p:cTn id="41" dur="500"/>
                                        <p:tgtEl>
                                          <p:spTgt spid="10">
                                            <p:txEl>
                                              <p:pRg st="0" end="0"/>
                                            </p:txEl>
                                          </p:spTgt>
                                        </p:tgtEl>
                                      </p:cBhvr>
                                    </p:animEffect>
                                  </p:childTnLst>
                                </p:cTn>
                              </p:par>
                            </p:childTnLst>
                          </p:cTn>
                        </p:par>
                        <p:par>
                          <p:cTn id="42" fill="hold">
                            <p:stCondLst>
                              <p:cond delay="500"/>
                            </p:stCondLst>
                            <p:childTnLst>
                              <p:par>
                                <p:cTn id="43" presetID="9" presetClass="entr" presetSubtype="0" fill="hold" nodeType="after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animEffect transition="in" filter="dissolve">
                                      <p:cBhvr>
                                        <p:cTn id="45" dur="500"/>
                                        <p:tgtEl>
                                          <p:spTgt spid="10">
                                            <p:txEl>
                                              <p:pRg st="1" end="1"/>
                                            </p:txEl>
                                          </p:spTgt>
                                        </p:tgtEl>
                                      </p:cBhvr>
                                    </p:animEffect>
                                  </p:childTnLst>
                                </p:cTn>
                              </p:par>
                            </p:childTnLst>
                          </p:cTn>
                        </p:par>
                        <p:par>
                          <p:cTn id="46" fill="hold">
                            <p:stCondLst>
                              <p:cond delay="1000"/>
                            </p:stCondLst>
                            <p:childTnLst>
                              <p:par>
                                <p:cTn id="47" presetID="9" presetClass="entr" presetSubtype="0" fill="hold" nodeType="afterEffect">
                                  <p:stCondLst>
                                    <p:cond delay="0"/>
                                  </p:stCondLst>
                                  <p:childTnLst>
                                    <p:set>
                                      <p:cBhvr>
                                        <p:cTn id="48" dur="1" fill="hold">
                                          <p:stCondLst>
                                            <p:cond delay="0"/>
                                          </p:stCondLst>
                                        </p:cTn>
                                        <p:tgtEl>
                                          <p:spTgt spid="10">
                                            <p:txEl>
                                              <p:pRg st="2" end="2"/>
                                            </p:txEl>
                                          </p:spTgt>
                                        </p:tgtEl>
                                        <p:attrNameLst>
                                          <p:attrName>style.visibility</p:attrName>
                                        </p:attrNameLst>
                                      </p:cBhvr>
                                      <p:to>
                                        <p:strVal val="visible"/>
                                      </p:to>
                                    </p:set>
                                    <p:animEffect transition="in" filter="dissolve">
                                      <p:cBhvr>
                                        <p:cTn id="49" dur="500"/>
                                        <p:tgtEl>
                                          <p:spTgt spid="10">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11">
                                            <p:txEl>
                                              <p:pRg st="0" end="0"/>
                                            </p:txEl>
                                          </p:spTgt>
                                        </p:tgtEl>
                                        <p:attrNameLst>
                                          <p:attrName>style.visibility</p:attrName>
                                        </p:attrNameLst>
                                      </p:cBhvr>
                                      <p:to>
                                        <p:strVal val="visible"/>
                                      </p:to>
                                    </p:set>
                                    <p:animEffect transition="in" filter="checkerboard(across)">
                                      <p:cBhvr>
                                        <p:cTn id="54" dur="500"/>
                                        <p:tgtEl>
                                          <p:spTgt spid="11">
                                            <p:txEl>
                                              <p:pRg st="0" end="0"/>
                                            </p:txEl>
                                          </p:spTgt>
                                        </p:tgtEl>
                                      </p:cBhvr>
                                    </p:animEffect>
                                  </p:childTnLst>
                                </p:cTn>
                              </p:par>
                            </p:childTnLst>
                          </p:cTn>
                        </p:par>
                        <p:par>
                          <p:cTn id="55" fill="hold">
                            <p:stCondLst>
                              <p:cond delay="500"/>
                            </p:stCondLst>
                            <p:childTnLst>
                              <p:par>
                                <p:cTn id="56" presetID="9" presetClass="entr" presetSubtype="0" fill="hold" nodeType="afterEffect">
                                  <p:stCondLst>
                                    <p:cond delay="0"/>
                                  </p:stCondLst>
                                  <p:childTnLst>
                                    <p:set>
                                      <p:cBhvr>
                                        <p:cTn id="57" dur="1" fill="hold">
                                          <p:stCondLst>
                                            <p:cond delay="0"/>
                                          </p:stCondLst>
                                        </p:cTn>
                                        <p:tgtEl>
                                          <p:spTgt spid="11">
                                            <p:txEl>
                                              <p:pRg st="1" end="1"/>
                                            </p:txEl>
                                          </p:spTgt>
                                        </p:tgtEl>
                                        <p:attrNameLst>
                                          <p:attrName>style.visibility</p:attrName>
                                        </p:attrNameLst>
                                      </p:cBhvr>
                                      <p:to>
                                        <p:strVal val="visible"/>
                                      </p:to>
                                    </p:set>
                                    <p:animEffect transition="in" filter="dissolve">
                                      <p:cBhvr>
                                        <p:cTn id="58" dur="500"/>
                                        <p:tgtEl>
                                          <p:spTgt spid="11">
                                            <p:txEl>
                                              <p:pRg st="1" end="1"/>
                                            </p:txEl>
                                          </p:spTgt>
                                        </p:tgtEl>
                                      </p:cBhvr>
                                    </p:animEffect>
                                  </p:childTnLst>
                                </p:cTn>
                              </p:par>
                            </p:childTnLst>
                          </p:cTn>
                        </p:par>
                        <p:par>
                          <p:cTn id="59" fill="hold">
                            <p:stCondLst>
                              <p:cond delay="1000"/>
                            </p:stCondLst>
                            <p:childTnLst>
                              <p:par>
                                <p:cTn id="60" presetID="9" presetClass="entr" presetSubtype="0" fill="hold" nodeType="afterEffect">
                                  <p:stCondLst>
                                    <p:cond delay="0"/>
                                  </p:stCondLst>
                                  <p:childTnLst>
                                    <p:set>
                                      <p:cBhvr>
                                        <p:cTn id="61" dur="1" fill="hold">
                                          <p:stCondLst>
                                            <p:cond delay="0"/>
                                          </p:stCondLst>
                                        </p:cTn>
                                        <p:tgtEl>
                                          <p:spTgt spid="11">
                                            <p:txEl>
                                              <p:pRg st="2" end="2"/>
                                            </p:txEl>
                                          </p:spTgt>
                                        </p:tgtEl>
                                        <p:attrNameLst>
                                          <p:attrName>style.visibility</p:attrName>
                                        </p:attrNameLst>
                                      </p:cBhvr>
                                      <p:to>
                                        <p:strVal val="visible"/>
                                      </p:to>
                                    </p:set>
                                    <p:animEffect transition="in" filter="dissolve">
                                      <p:cBhvr>
                                        <p:cTn id="62" dur="500"/>
                                        <p:tgtEl>
                                          <p:spTgt spid="11">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animEffect transition="in" filter="checkerboard(across)">
                                      <p:cBhvr>
                                        <p:cTn id="67" dur="500"/>
                                        <p:tgtEl>
                                          <p:spTgt spid="12">
                                            <p:txEl>
                                              <p:pRg st="0" end="0"/>
                                            </p:txEl>
                                          </p:spTgt>
                                        </p:tgtEl>
                                      </p:cBhvr>
                                    </p:animEffect>
                                  </p:childTnLst>
                                </p:cTn>
                              </p:par>
                            </p:childTnLst>
                          </p:cTn>
                        </p:par>
                        <p:par>
                          <p:cTn id="68" fill="hold">
                            <p:stCondLst>
                              <p:cond delay="500"/>
                            </p:stCondLst>
                            <p:childTnLst>
                              <p:par>
                                <p:cTn id="69" presetID="9" presetClass="entr" presetSubtype="0" fill="hold" nodeType="after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animEffect transition="in" filter="dissolve">
                                      <p:cBhvr>
                                        <p:cTn id="71" dur="500"/>
                                        <p:tgtEl>
                                          <p:spTgt spid="12">
                                            <p:txEl>
                                              <p:pRg st="1" end="1"/>
                                            </p:txEl>
                                          </p:spTgt>
                                        </p:tgtEl>
                                      </p:cBhvr>
                                    </p:animEffect>
                                  </p:childTnLst>
                                </p:cTn>
                              </p:par>
                            </p:childTnLst>
                          </p:cTn>
                        </p:par>
                        <p:par>
                          <p:cTn id="72" fill="hold">
                            <p:stCondLst>
                              <p:cond delay="1000"/>
                            </p:stCondLst>
                            <p:childTnLst>
                              <p:par>
                                <p:cTn id="73" presetID="9" presetClass="entr" presetSubtype="0" fill="hold" nodeType="after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animEffect transition="in" filter="dissolve">
                                      <p:cBhvr>
                                        <p:cTn id="7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Khảo sát bài toán</a:t>
            </a:r>
            <a:endParaRPr lang="en-US" altLang="ko-KR" dirty="0"/>
          </a:p>
        </p:txBody>
      </p:sp>
      <p:pic>
        <p:nvPicPr>
          <p:cNvPr id="3" name="Picture 2"/>
          <p:cNvPicPr>
            <a:picLocks noChangeAspect="1"/>
          </p:cNvPicPr>
          <p:nvPr/>
        </p:nvPicPr>
        <p:blipFill>
          <a:blip r:embed="rId1"/>
          <a:stretch>
            <a:fillRect/>
          </a:stretch>
        </p:blipFill>
        <p:spPr>
          <a:xfrm>
            <a:off x="13653" y="1245378"/>
            <a:ext cx="5086350" cy="3150870"/>
          </a:xfrm>
          <a:prstGeom prst="rect">
            <a:avLst/>
          </a:prstGeom>
        </p:spPr>
      </p:pic>
      <p:pic>
        <p:nvPicPr>
          <p:cNvPr id="4" name="Picture 3"/>
          <p:cNvPicPr>
            <a:picLocks noChangeAspect="1"/>
          </p:cNvPicPr>
          <p:nvPr/>
        </p:nvPicPr>
        <p:blipFill>
          <a:blip r:embed="rId2"/>
          <a:stretch>
            <a:fillRect/>
          </a:stretch>
        </p:blipFill>
        <p:spPr>
          <a:xfrm>
            <a:off x="6139806" y="1245378"/>
            <a:ext cx="3392805" cy="2375535"/>
          </a:xfrm>
          <a:prstGeom prst="rect">
            <a:avLst/>
          </a:prstGeom>
        </p:spPr>
      </p:pic>
      <p:pic>
        <p:nvPicPr>
          <p:cNvPr id="5" name="Picture 2" descr="Graphical user interface, text, applicati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55" y="3893185"/>
            <a:ext cx="5558155" cy="296037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50"/>
                                        <p:tgtEl>
                                          <p:spTgt spid="3"/>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8"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amond(i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a:solidFill>
                  <a:schemeClr val="bg1"/>
                </a:solidFill>
                <a:cs typeface="굴림" pitchFamily="50" charset="-127"/>
                <a:sym typeface="+mn-ea"/>
              </a:rPr>
              <a:t>Biểu đồ phần cấp chức năng (BFD)</a:t>
            </a:r>
            <a:endParaRPr lang="en-US" altLang="ko-KR" dirty="0"/>
          </a:p>
        </p:txBody>
      </p:sp>
      <p:pic>
        <p:nvPicPr>
          <p:cNvPr id="10" name="Picture 10" descr="Diagram&#10;&#10;Description automatically generated"/>
          <p:cNvPicPr>
            <a:picLocks noGrp="1" noChangeAspect="1"/>
          </p:cNvPicPr>
          <p:nvPr>
            <p:ph idx="1"/>
          </p:nvPr>
        </p:nvPicPr>
        <p:blipFill>
          <a:blip r:embed="rId1"/>
          <a:stretch>
            <a:fillRect/>
          </a:stretch>
        </p:blipFill>
        <p:spPr>
          <a:xfrm>
            <a:off x="0" y="1196975"/>
            <a:ext cx="12176125" cy="5648960"/>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Xây dựng kết hoạch dự án</a:t>
            </a:r>
            <a:endParaRPr lang="en-US" altLang="ko-KR" dirty="0"/>
          </a:p>
        </p:txBody>
      </p:sp>
      <p:graphicFrame>
        <p:nvGraphicFramePr>
          <p:cNvPr id="6" name="Content Placeholder 5"/>
          <p:cNvGraphicFramePr>
            <a:graphicFrameLocks noGrp="1"/>
          </p:cNvGraphicFramePr>
          <p:nvPr>
            <p:ph idx="1"/>
          </p:nvPr>
        </p:nvGraphicFramePr>
        <p:xfrm>
          <a:off x="609521" y="1485579"/>
          <a:ext cx="10970895" cy="5286375"/>
        </p:xfrm>
        <a:graphic>
          <a:graphicData uri="http://schemas.openxmlformats.org/drawingml/2006/table">
            <a:tbl>
              <a:tblPr firstRow="1" bandRow="1">
                <a:tableStyleId>{5940675A-B579-460E-94D1-54222C63F5DA}</a:tableStyleId>
              </a:tblPr>
              <a:tblGrid>
                <a:gridCol w="2740025"/>
                <a:gridCol w="3469005"/>
                <a:gridCol w="3105150"/>
                <a:gridCol w="1656715"/>
              </a:tblGrid>
              <a:tr h="419735">
                <a:tc gridSpan="2">
                  <a:txBody>
                    <a:bodyPr/>
                    <a:lstStyle/>
                    <a:p>
                      <a:pPr indent="0" algn="ctr">
                        <a:buNone/>
                      </a:pPr>
                      <a:r>
                        <a:rPr lang="en-US" sz="2000" b="0">
                          <a:solidFill>
                            <a:schemeClr val="bg1"/>
                          </a:solidFill>
                          <a:latin typeface="Times New Roman" panose="02020603050405020304" charset="0"/>
                          <a:cs typeface="Times New Roman" panose="02020603050405020304" charset="0"/>
                        </a:rPr>
                        <a:t>Công việc</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Thời gian (số giờ làm việc)</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Số người</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r>
              <a:tr h="374650">
                <a:tc rowSpan="4">
                  <a:txBody>
                    <a:bodyPr/>
                    <a:lstStyle/>
                    <a:p>
                      <a:pPr indent="0" algn="ctr">
                        <a:buNone/>
                      </a:pPr>
                      <a:r>
                        <a:rPr lang="en-US" sz="2000" b="0">
                          <a:solidFill>
                            <a:schemeClr val="bg1"/>
                          </a:solidFill>
                          <a:latin typeface="Times New Roman" panose="02020603050405020304" charset="0"/>
                          <a:cs typeface="Times New Roman" panose="02020603050405020304" charset="0"/>
                        </a:rPr>
                        <a:t>Phân tích</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a:solidFill>
                          <a:schemeClr val="bg1"/>
                        </a:solidFill>
                        <a:latin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a:solidFill>
                          <a:schemeClr val="bg1"/>
                        </a:solidFill>
                        <a:latin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Phân tích yêu cầu</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4">
                  <a:txBody>
                    <a:bodyPr/>
                    <a:lstStyle/>
                    <a:p>
                      <a:pPr indent="0" algn="ctr">
                        <a:buNone/>
                      </a:pPr>
                      <a:r>
                        <a:rPr lang="en-US" sz="2000" b="0">
                          <a:solidFill>
                            <a:schemeClr val="bg1"/>
                          </a:solidFill>
                          <a:latin typeface="Times New Roman" panose="02020603050405020304" charset="0"/>
                          <a:cs typeface="Times New Roman" panose="02020603050405020304" charset="0"/>
                        </a:rPr>
                        <a:t>1 người</a:t>
                      </a:r>
                      <a:endParaRPr lang="en-US" sz="2000" b="0">
                        <a:solidFill>
                          <a:schemeClr val="bg1"/>
                        </a:solidFill>
                        <a:latin typeface="Times New Roman" panose="02020603050405020304" charset="0"/>
                        <a:cs typeface="Times New Roman" panose="02020603050405020304" charset="0"/>
                      </a:endParaRPr>
                    </a:p>
                    <a:p>
                      <a:pPr indent="0" algn="ctr">
                        <a:buNone/>
                      </a:pP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p>
                      <a:pPr indent="0" algn="ctr">
                        <a:buNone/>
                      </a:pPr>
                      <a:endParaRPr lang="en-US" sz="2000" b="0">
                        <a:solidFill>
                          <a:schemeClr val="bg1"/>
                        </a:solidFill>
                        <a:latin typeface="Times New Roman" panose="02020603050405020304" charset="0"/>
                        <a:ea typeface="Times New Roman" panose="02020603050405020304" charset="0"/>
                        <a:cs typeface="Times New Roman" panose="02020603050405020304" charset="0"/>
                        <a:sym typeface="+mn-ea"/>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r>
              <a:tr h="374650">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Xác định các đối tượng</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Xác định các nghiệp vụ</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Xác định thời gian thực hiện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rowSpan="4">
                  <a:txBody>
                    <a:bodyPr/>
                    <a:lstStyle/>
                    <a:p>
                      <a:pPr indent="0" algn="ctr">
                        <a:buNone/>
                      </a:pPr>
                      <a:r>
                        <a:rPr lang="en-US" sz="2000" b="0">
                          <a:solidFill>
                            <a:schemeClr val="bg1"/>
                          </a:solidFill>
                          <a:latin typeface="Times New Roman" panose="02020603050405020304" charset="0"/>
                          <a:cs typeface="Times New Roman" panose="02020603050405020304" charset="0"/>
                        </a:rPr>
                        <a:t>Thiết kế</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a:solidFill>
                          <a:schemeClr val="bg1"/>
                        </a:solidFill>
                        <a:latin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a:solidFill>
                          <a:schemeClr val="bg1"/>
                        </a:solidFill>
                        <a:latin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Thiết kế biểu đồ use-case, CDM, PDM</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4">
                  <a:txBody>
                    <a:bodyPr/>
                    <a:lstStyle/>
                    <a:p>
                      <a:pPr indent="0" algn="ctr">
                        <a:buNone/>
                      </a:pPr>
                      <a:r>
                        <a:rPr lang="en-US" altLang="zh-CN" sz="2000">
                          <a:solidFill>
                            <a:schemeClr val="bg1"/>
                          </a:solidFill>
                          <a:latin typeface="Times New Roman" panose="02020603050405020304" charset="0"/>
                        </a:rPr>
                        <a:t> </a:t>
                      </a:r>
                      <a:r>
                        <a:rPr lang="en-US" altLang="zh-CN" sz="2000">
                          <a:solidFill>
                            <a:schemeClr val="bg1"/>
                          </a:solidFill>
                          <a:latin typeface="Times New Roman" panose="02020603050405020304" charset="0"/>
                          <a:sym typeface="Arial" panose="020B0604020202020204" pitchFamily="34" charset="0"/>
                        </a:rPr>
                        <a:t>Cả nhóm</a:t>
                      </a:r>
                      <a:endParaRPr lang="en-US" altLang="zh-CN" sz="2000">
                        <a:solidFill>
                          <a:schemeClr val="bg1"/>
                        </a:solidFill>
                        <a:latin typeface="Times New Roman" panose="02020603050405020304" charset="0"/>
                        <a:sym typeface="Arial" panose="020B0604020202020204" pitchFamily="34" charset="0"/>
                      </a:endParaRPr>
                    </a:p>
                    <a:p>
                      <a:pPr indent="0" algn="ctr">
                        <a:buNone/>
                      </a:pPr>
                      <a:endParaRPr lang="en-US" altLang="zh-CN" sz="2000" b="0">
                        <a:solidFill>
                          <a:schemeClr val="bg1"/>
                        </a:solidFill>
                        <a:latin typeface="Times New Roman" panose="02020603050405020304" charset="0"/>
                        <a:cs typeface="Times New Roman" panose="02020603050405020304" charset="0"/>
                        <a:sym typeface="Arial" panose="020B0604020202020204" pitchFamily="3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r>
              <a:tr h="210185">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Thiết kế giao diện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Thiết biểu đồ hoạt động</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1-2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9550">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Thiết kế cơ sở dữ liệu</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2-3 ngày</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Chế tạo</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Mã hóa chương trình</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2-3 tuần</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a:solidFill>
                            <a:schemeClr val="bg1"/>
                          </a:solidFill>
                          <a:latin typeface="Times New Roman" panose="02020603050405020304" charset="0"/>
                        </a:rPr>
                        <a:t> </a:t>
                      </a:r>
                      <a:endParaRPr lang="en-US"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Cả nhóm</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r>
              <a:tr h="209550">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Mã hóa giao diện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8755">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Kiểm thử</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Kiểm tra lỗi</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1-2 tuần</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a:solidFill>
                            <a:schemeClr val="bg1"/>
                          </a:solidFill>
                          <a:latin typeface="Times New Roman" panose="02020603050405020304" charset="0"/>
                        </a:rPr>
                        <a:t> </a:t>
                      </a:r>
                      <a:endParaRPr lang="en-US"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rowSpan="2">
                  <a:txBody>
                    <a:bodyPr/>
                    <a:lstStyle/>
                    <a:p>
                      <a:pPr indent="0" algn="ctr">
                        <a:buNone/>
                      </a:pPr>
                      <a:r>
                        <a:rPr lang="en-US" sz="2000" b="0">
                          <a:solidFill>
                            <a:schemeClr val="bg1"/>
                          </a:solidFill>
                          <a:latin typeface="Times New Roman" panose="02020603050405020304" charset="0"/>
                          <a:cs typeface="Times New Roman" panose="02020603050405020304" charset="0"/>
                        </a:rPr>
                        <a:t>Cả nhóm</a:t>
                      </a:r>
                      <a:endParaRPr lang="en-US" sz="2000" b="0">
                        <a:solidFill>
                          <a:schemeClr val="bg1"/>
                        </a:solidFill>
                        <a:latin typeface="Times New Roman" panose="02020603050405020304" charset="0"/>
                        <a:cs typeface="Times New Roman" panose="02020603050405020304" charset="0"/>
                      </a:endParaRPr>
                    </a:p>
                    <a:p>
                      <a:pPr indent="0" algn="ctr">
                        <a:buNone/>
                      </a:pPr>
                      <a:r>
                        <a:rPr lang="en-US" altLang="zh-CN" sz="2000">
                          <a:solidFill>
                            <a:schemeClr val="bg1"/>
                          </a:solidFill>
                          <a:latin typeface="Times New Roman" panose="02020603050405020304" charset="0"/>
                        </a:rPr>
                        <a:t> </a:t>
                      </a:r>
                      <a:endParaRPr lang="en-US" altLang="zh-CN" sz="2000" b="0">
                        <a:solidFill>
                          <a:schemeClr val="bg1"/>
                        </a:solidFill>
                        <a:latin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r>
              <a:tr h="209550">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Sửa đổi</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9735">
                <a:tc>
                  <a:txBody>
                    <a:bodyPr/>
                    <a:lstStyle/>
                    <a:p>
                      <a:pPr indent="0" algn="ctr">
                        <a:buNone/>
                      </a:pPr>
                      <a:r>
                        <a:rPr lang="en-US" sz="2000" b="0">
                          <a:solidFill>
                            <a:schemeClr val="bg1"/>
                          </a:solidFill>
                          <a:latin typeface="Times New Roman" panose="02020603050405020304" charset="0"/>
                          <a:cs typeface="Times New Roman" panose="02020603050405020304" charset="0"/>
                        </a:rPr>
                        <a:t>Bảo trì</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Nâng cấp, sửa chữa</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Không xác định thời gian</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c>
                  <a:txBody>
                    <a:bodyPr/>
                    <a:lstStyle/>
                    <a:p>
                      <a:pPr indent="0" algn="ctr">
                        <a:buNone/>
                      </a:pPr>
                      <a:r>
                        <a:rPr lang="en-US" sz="2000" b="0">
                          <a:solidFill>
                            <a:schemeClr val="bg1"/>
                          </a:solidFill>
                          <a:latin typeface="Times New Roman" panose="02020603050405020304" charset="0"/>
                          <a:cs typeface="Times New Roman" panose="02020603050405020304" charset="0"/>
                        </a:rPr>
                        <a:t>Cả nhóm</a:t>
                      </a:r>
                      <a:endParaRPr lang="en-US" sz="2000" b="0">
                        <a:solidFill>
                          <a:schemeClr val="bg1"/>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tx2">
                        <a:lumMod val="60000"/>
                        <a:lumOff val="40000"/>
                      </a:schemeClr>
                    </a:solidFill>
                  </a:tcPr>
                </a:tc>
              </a:tr>
            </a:tbl>
          </a:graphicData>
        </a:graphic>
      </p:graphicFrame>
      <p:sp>
        <p:nvSpPr>
          <p:cNvPr id="100" name="Text Box 99"/>
          <p:cNvSpPr txBox="1"/>
          <p:nvPr/>
        </p:nvSpPr>
        <p:spPr>
          <a:xfrm>
            <a:off x="6023292" y="909637"/>
            <a:ext cx="5080000" cy="368300"/>
          </a:xfrm>
          <a:prstGeom prst="rect">
            <a:avLst/>
          </a:prstGeom>
          <a:noFill/>
          <a:ln w="9525">
            <a:noFill/>
          </a:ln>
        </p:spPr>
        <p:txBody>
          <a:bodyPr>
            <a:spAutoFit/>
          </a:bodyPr>
          <a:lstStyle/>
          <a:p>
            <a:pPr indent="0"/>
            <a:r>
              <a:rPr lang="en-US" sz="1800" b="1" i="1" u="sng">
                <a:solidFill>
                  <a:schemeClr val="bg1"/>
                </a:solidFill>
                <a:latin typeface="Times New Roman" panose="02020603050405020304" charset="0"/>
              </a:rPr>
              <a:t>Bảng kế hoạch đơn giản cho dự án</a:t>
            </a:r>
            <a:endParaRPr lang="en-US" sz="1800" b="1" i="1" u="sng">
              <a:solidFill>
                <a:schemeClr val="bg1"/>
              </a:solidFill>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t">
        <a:spAutoFit/>
      </a:bodyPr>
      <a:lstStyle>
        <a:defPPr marL="0" lvl="0" indent="0" algn="l" rtl="0">
          <a:spcBef>
            <a:spcPts val="600"/>
          </a:spcBef>
          <a:spcAft>
            <a:spcPts val="0"/>
          </a:spcAft>
          <a:buNone/>
          <a:defRPr lang="en-GB" sz="2400" b="1" i="1">
            <a:solidFill>
              <a:schemeClr val="bg1"/>
            </a:solidFill>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4893</Words>
  <Application>WPS Presentation</Application>
  <PresentationFormat>Custom</PresentationFormat>
  <Paragraphs>368</Paragraphs>
  <Slides>26</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SimSun</vt:lpstr>
      <vt:lpstr>Wingdings</vt:lpstr>
      <vt:lpstr>Malgun Gothic</vt:lpstr>
      <vt:lpstr>GulimChe</vt:lpstr>
      <vt:lpstr>Noto Sans</vt:lpstr>
      <vt:lpstr>굴림</vt:lpstr>
      <vt:lpstr>Wingdings</vt:lpstr>
      <vt:lpstr>Times New Roman</vt:lpstr>
      <vt:lpstr>Calibri</vt:lpstr>
      <vt:lpstr>Microsoft YaHei</vt:lpstr>
      <vt:lpstr>Arial Unicode MS</vt:lpstr>
      <vt:lpstr>Calibri Light</vt:lpstr>
      <vt:lpstr>Calibri</vt:lpstr>
      <vt:lpstr>Office 테마</vt:lpstr>
      <vt:lpstr>HươngNhi 	     Bookstore</vt:lpstr>
      <vt:lpstr>PowerPoint 演示文稿</vt:lpstr>
      <vt:lpstr>PowerPoint 演示文稿</vt:lpstr>
      <vt:lpstr>Hiện trạng bài toán</vt:lpstr>
      <vt:lpstr>Mục đích quản lý bài toán</vt:lpstr>
      <vt:lpstr>Xác định thông tin cơ bản cho nghiệp vụ của bài toán</vt:lpstr>
      <vt:lpstr>Khảo sát bài toán</vt:lpstr>
      <vt:lpstr>Biểu đồ phần cấp chức năng (BFD)</vt:lpstr>
      <vt:lpstr>Xây dựng kết hoạch dự án</vt:lpstr>
      <vt:lpstr>Xây dựng kết hoạch dự án</vt:lpstr>
      <vt:lpstr>PowerPoint 演示文稿</vt:lpstr>
      <vt:lpstr> Sơ đồ Use-Case tổng quan</vt:lpstr>
      <vt:lpstr>PowerPoint 演示文稿</vt:lpstr>
      <vt:lpstr>Xây dựng biểu đồ thực thể liên kết (ERD)</vt:lpstr>
      <vt:lpstr>SƠ ĐỒ ERD</vt:lpstr>
      <vt:lpstr>Mô hình quan niệm dữ liệu (CDM) cho hệ thống</vt:lpstr>
      <vt:lpstr>Mô hình vật lý (PDM)</vt:lpstr>
      <vt:lpstr>PowerPoint 演示文稿</vt:lpstr>
      <vt:lpstr>PowerPoint 演示文稿</vt:lpstr>
      <vt:lpstr>PowerPoint 演示文稿</vt:lpstr>
      <vt:lpstr>PowerPoint 演示文稿</vt:lpstr>
      <vt:lpstr>PowerPoint 演示文稿</vt:lpstr>
      <vt:lpstr>PowerPoint 演示文稿</vt:lpstr>
      <vt:lpstr>Sơ đồ hoạt  động quá trình bán sách</vt:lpstr>
      <vt:lpstr>PowerPoint 演示文稿</vt:lpstr>
      <vt:lpstr>THANK YOU</vt:lpstr>
    </vt:vector>
  </TitlesOfParts>
  <Company>YESFORM Co.,Ltd.</Company>
  <LinksUpToDate>false</LinksUpToDate>
  <SharedDoc>false</SharedDoc>
  <HyperlinksChanged>false</HyperlinksChanged>
  <AppVersion>14.0000</AppVersion>
  <Manager>Slide Members</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Bookstore</dc:title>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dc:subject>Powerpoint Templates , Diagram, Chart, Google slides, Keynote</dc:subject>
  <cp:category>www.slidemembers.com</cp:category>
  <cp:lastModifiedBy>nhi nguyen</cp:lastModifiedBy>
  <cp:revision>38</cp:revision>
  <dcterms:created xsi:type="dcterms:W3CDTF">2022-06-19T09:10:00Z</dcterms:created>
  <dcterms:modified xsi:type="dcterms:W3CDTF">2022-06-21T13:10:29Z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1E004908DC384EBA8A65DD4BAFDBF36B</vt:lpwstr>
  </property>
  <property fmtid="{D5CDD505-2E9C-101B-9397-08002B2CF9AE}" pid="3" name="KSOProductBuildVer">
    <vt:lpwstr>1033-11.2.0.11156</vt:lpwstr>
  </property>
</Properties>
</file>